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heme/theme3.xml" ContentType="application/vnd.openxmlformats-officedocument.theme+xml"/>
  <Override PartName="/ppt/tags/tag6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7.xml" ContentType="application/vnd.openxmlformats-officedocument.presentationml.tags+xml"/>
  <Override PartName="/ppt/notesSlides/notesSlide3.xml" ContentType="application/vnd.openxmlformats-officedocument.presentationml.notesSlide+xml"/>
  <Override PartName="/ppt/tags/tag8.xml" ContentType="application/vnd.openxmlformats-officedocument.presentationml.tags+xml"/>
  <Override PartName="/ppt/notesSlides/notesSlide4.xml" ContentType="application/vnd.openxmlformats-officedocument.presentationml.notesSlide+xml"/>
  <Override PartName="/ppt/tags/tag9.xml" ContentType="application/vnd.openxmlformats-officedocument.presentationml.tags+xml"/>
  <Override PartName="/ppt/notesSlides/notesSlide5.xml" ContentType="application/vnd.openxmlformats-officedocument.presentationml.notesSlide+xml"/>
  <Override PartName="/ppt/tags/tag10.xml" ContentType="application/vnd.openxmlformats-officedocument.presentationml.tags+xml"/>
  <Override PartName="/ppt/notesSlides/notesSlide6.xml" ContentType="application/vnd.openxmlformats-officedocument.presentationml.notesSlide+xml"/>
  <Override PartName="/ppt/tags/tag11.xml" ContentType="application/vnd.openxmlformats-officedocument.presentationml.tags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tags/tag12.xml" ContentType="application/vnd.openxmlformats-officedocument.presentationml.tags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tags/tag13.xml" ContentType="application/vnd.openxmlformats-officedocument.presentationml.tags+xml"/>
  <Override PartName="/ppt/notesSlides/notesSlide11.xml" ContentType="application/vnd.openxmlformats-officedocument.presentationml.notesSlide+xml"/>
  <Override PartName="/ppt/tags/tag14.xml" ContentType="application/vnd.openxmlformats-officedocument.presentationml.tags+xml"/>
  <Override PartName="/ppt/notesSlides/notesSlide12.xml" ContentType="application/vnd.openxmlformats-officedocument.presentationml.notesSlide+xml"/>
  <Override PartName="/ppt/tags/tag15.xml" ContentType="application/vnd.openxmlformats-officedocument.presentationml.tags+xml"/>
  <Override PartName="/ppt/notesSlides/notesSlide13.xml" ContentType="application/vnd.openxmlformats-officedocument.presentationml.notesSlide+xml"/>
  <Override PartName="/ppt/tags/tag16.xml" ContentType="application/vnd.openxmlformats-officedocument.presentationml.tags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tags/tag17.xml" ContentType="application/vnd.openxmlformats-officedocument.presentationml.tags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tags/tag18.xml" ContentType="application/vnd.openxmlformats-officedocument.presentationml.tags+xml"/>
  <Override PartName="/ppt/notesSlides/notesSlide19.xml" ContentType="application/vnd.openxmlformats-officedocument.presentationml.notesSlide+xml"/>
  <Override PartName="/ppt/tags/tag19.xml" ContentType="application/vnd.openxmlformats-officedocument.presentationml.tags+xml"/>
  <Override PartName="/ppt/notesSlides/notesSlide20.xml" ContentType="application/vnd.openxmlformats-officedocument.presentationml.notesSlide+xml"/>
  <Override PartName="/ppt/tags/tag20.xml" ContentType="application/vnd.openxmlformats-officedocument.presentationml.tags+xml"/>
  <Override PartName="/ppt/notesSlides/notesSlide21.xml" ContentType="application/vnd.openxmlformats-officedocument.presentationml.notesSlide+xml"/>
  <Override PartName="/ppt/tags/tag21.xml" ContentType="application/vnd.openxmlformats-officedocument.presentationml.tags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tags/tag22.xml" ContentType="application/vnd.openxmlformats-officedocument.presentationml.tags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tags/tag23.xml" ContentType="application/vnd.openxmlformats-officedocument.presentationml.tags+xml"/>
  <Override PartName="/ppt/notesSlides/notesSlide27.xml" ContentType="application/vnd.openxmlformats-officedocument.presentationml.notesSlide+xml"/>
  <Override PartName="/ppt/tags/tag24.xml" ContentType="application/vnd.openxmlformats-officedocument.presentationml.tags+xml"/>
  <Override PartName="/ppt/notesSlides/notesSlide28.xml" ContentType="application/vnd.openxmlformats-officedocument.presentationml.notesSlide+xml"/>
  <Override PartName="/ppt/tags/tag25.xml" ContentType="application/vnd.openxmlformats-officedocument.presentationml.tags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tags/tag26.xml" ContentType="application/vnd.openxmlformats-officedocument.presentationml.tags+xml"/>
  <Override PartName="/ppt/notesSlides/notesSlide31.xml" ContentType="application/vnd.openxmlformats-officedocument.presentationml.notesSlide+xml"/>
  <Override PartName="/ppt/tags/tag27.xml" ContentType="application/vnd.openxmlformats-officedocument.presentationml.tags+xml"/>
  <Override PartName="/ppt/notesSlides/notesSlide32.xml" ContentType="application/vnd.openxmlformats-officedocument.presentationml.notesSlide+xml"/>
  <Override PartName="/ppt/tags/tag28.xml" ContentType="application/vnd.openxmlformats-officedocument.presentationml.tags+xml"/>
  <Override PartName="/ppt/notesSlides/notesSlide33.xml" ContentType="application/vnd.openxmlformats-officedocument.presentationml.notesSlide+xml"/>
  <Override PartName="/ppt/tags/tag29.xml" ContentType="application/vnd.openxmlformats-officedocument.presentationml.tags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  <p:sldMasterId id="2147483660" r:id="rId2"/>
  </p:sldMasterIdLst>
  <p:notesMasterIdLst>
    <p:notesMasterId r:id="rId40"/>
  </p:notesMasterIdLst>
  <p:sldIdLst>
    <p:sldId id="256" r:id="rId3"/>
    <p:sldId id="273" r:id="rId4"/>
    <p:sldId id="257" r:id="rId5"/>
    <p:sldId id="311" r:id="rId6"/>
    <p:sldId id="312" r:id="rId7"/>
    <p:sldId id="313" r:id="rId8"/>
    <p:sldId id="315" r:id="rId9"/>
    <p:sldId id="317" r:id="rId10"/>
    <p:sldId id="318" r:id="rId11"/>
    <p:sldId id="319" r:id="rId12"/>
    <p:sldId id="321" r:id="rId13"/>
    <p:sldId id="322" r:id="rId14"/>
    <p:sldId id="324" r:id="rId15"/>
    <p:sldId id="325" r:id="rId16"/>
    <p:sldId id="326" r:id="rId17"/>
    <p:sldId id="328" r:id="rId18"/>
    <p:sldId id="336" r:id="rId19"/>
    <p:sldId id="337" r:id="rId20"/>
    <p:sldId id="338" r:id="rId21"/>
    <p:sldId id="329" r:id="rId22"/>
    <p:sldId id="339" r:id="rId23"/>
    <p:sldId id="340" r:id="rId24"/>
    <p:sldId id="333" r:id="rId25"/>
    <p:sldId id="335" r:id="rId26"/>
    <p:sldId id="341" r:id="rId27"/>
    <p:sldId id="342" r:id="rId28"/>
    <p:sldId id="351" r:id="rId29"/>
    <p:sldId id="345" r:id="rId30"/>
    <p:sldId id="348" r:id="rId31"/>
    <p:sldId id="349" r:id="rId32"/>
    <p:sldId id="350" r:id="rId33"/>
    <p:sldId id="352" r:id="rId34"/>
    <p:sldId id="353" r:id="rId35"/>
    <p:sldId id="356" r:id="rId36"/>
    <p:sldId id="358" r:id="rId37"/>
    <p:sldId id="359" r:id="rId38"/>
    <p:sldId id="360" r:id="rId39"/>
  </p:sldIdLst>
  <p:sldSz cx="12192000" cy="6858000"/>
  <p:notesSz cx="6858000" cy="9144000"/>
  <p:custDataLst>
    <p:tags r:id="rId4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83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0424D"/>
    <a:srgbClr val="01394F"/>
    <a:srgbClr val="70AD47"/>
    <a:srgbClr val="4275B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B807C9-92B1-6545-8BB8-59757506F1B0}" v="408" dt="2023-07-13T16:46:42.5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545" autoAdjust="0"/>
    <p:restoredTop sz="85776"/>
  </p:normalViewPr>
  <p:slideViewPr>
    <p:cSldViewPr snapToGrid="0" showGuides="1">
      <p:cViewPr varScale="1">
        <p:scale>
          <a:sx n="81" d="100"/>
          <a:sy n="81" d="100"/>
        </p:scale>
        <p:origin x="184" y="248"/>
      </p:cViewPr>
      <p:guideLst>
        <p:guide orient="horz" pos="2183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presProps" Target="presProp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viewProps" Target="viewProps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microsoft.com/office/2015/10/relationships/revisionInfo" Target="revisionInfo.xml"/><Relationship Id="rId20" Type="http://schemas.openxmlformats.org/officeDocument/2006/relationships/slide" Target="slides/slide18.xml"/><Relationship Id="rId41" Type="http://schemas.openxmlformats.org/officeDocument/2006/relationships/tags" Target="tags/tag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C9B2FE-7F61-481B-891B-AA09BD39B1D6}" type="datetimeFigureOut">
              <a:rPr lang="en-US" smtClean="0"/>
              <a:t>7/11/23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3BA915-C07E-4AB7-8476-6178DD7DF0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37205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3BA915-C07E-4AB7-8476-6178DD7DF043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0249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3BA915-C07E-4AB7-8476-6178DD7DF043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28893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3BA915-C07E-4AB7-8476-6178DD7DF043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2031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3BA915-C07E-4AB7-8476-6178DD7DF043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03907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3BA915-C07E-4AB7-8476-6178DD7DF043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89352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**2 texts were sent to initiate text engagement</a:t>
            </a:r>
          </a:p>
          <a:p>
            <a:r>
              <a:rPr lang="en-US" dirty="0"/>
              <a:t>**A reply came 4 days later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3BA915-C07E-4AB7-8476-6178DD7DF043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92522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3BA915-C07E-4AB7-8476-6178DD7DF043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269520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3BA915-C07E-4AB7-8476-6178DD7DF043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820074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Screen recording on next slide showing no gravity form on the page and how you have to navigate to a be able to submit your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3BA915-C07E-4AB7-8476-6178DD7DF043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10649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*This is a video of the homepage which does not have any gravity form on the page for a lead to submit their information. </a:t>
            </a:r>
          </a:p>
          <a:p>
            <a:r>
              <a:rPr lang="en-US" dirty="0"/>
              <a:t>**Showing what form opens when you click on the button Find Out if CoolSculpting Is Right For You </a:t>
            </a:r>
          </a:p>
          <a:p>
            <a:endParaRPr lang="en-US" dirty="0"/>
          </a:p>
          <a:p>
            <a:r>
              <a:rPr lang="en-US" dirty="0"/>
              <a:t>Note**NO contact was made after submitting information here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3BA915-C07E-4AB7-8476-6178DD7DF043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69629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Clicking on the “click here” button brings you to this gravity form</a:t>
            </a:r>
          </a:p>
          <a:p>
            <a:r>
              <a:rPr lang="en-US" dirty="0"/>
              <a:t>*We filled out this form and received text communication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3BA915-C07E-4AB7-8476-6178DD7DF043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373878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*First text received after creating an account and booking a consultation. *Note you are advised not to reply to the msg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3BA915-C07E-4AB7-8476-6178DD7DF043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575365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Reply came in 15 minutes</a:t>
            </a:r>
          </a:p>
          <a:p>
            <a:r>
              <a:rPr lang="en-US" dirty="0"/>
              <a:t>Pricing questions could not be answered</a:t>
            </a:r>
          </a:p>
          <a:p>
            <a:r>
              <a:rPr lang="en-US" dirty="0"/>
              <a:t>Encouraged to schedule consultation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3BA915-C07E-4AB7-8476-6178DD7DF043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328466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Only 1 call was received with NO voicemail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3BA915-C07E-4AB7-8476-6178DD7DF043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2212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3BA915-C07E-4AB7-8476-6178DD7DF043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70751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3BA915-C07E-4AB7-8476-6178DD7DF043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451798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*No gravity form on page</a:t>
            </a:r>
          </a:p>
          <a:p>
            <a:r>
              <a:rPr lang="en-US" dirty="0"/>
              <a:t>*Simple questionnaire to fill out which leads you to booking a virtual consultation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3BA915-C07E-4AB7-8476-6178DD7DF043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025279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Steps to filling out questionnaire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3BA915-C07E-4AB7-8476-6178DD7DF043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290859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i="0" dirty="0">
                <a:solidFill>
                  <a:schemeClr val="bg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Initial Text Message-received on the same day the lead was input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100" b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2</a:t>
            </a:r>
            <a:r>
              <a:rPr lang="en-US" sz="1100" b="0" baseline="30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nd</a:t>
            </a:r>
            <a:r>
              <a:rPr lang="en-US" sz="1100" b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Text </a:t>
            </a:r>
            <a:r>
              <a:rPr lang="en-US" b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Message-received on the same day the lead was input</a:t>
            </a:r>
            <a:endParaRPr lang="en-US" b="0" i="0" dirty="0">
              <a:solidFill>
                <a:schemeClr val="bg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en-US" b="0" dirty="0"/>
              <a:t>3</a:t>
            </a:r>
            <a:r>
              <a:rPr lang="en-US" b="0" baseline="30000" dirty="0"/>
              <a:t>rd</a:t>
            </a:r>
            <a:r>
              <a:rPr lang="en-US" b="0" dirty="0"/>
              <a:t> Text Message-received on the same day the lead was input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3BA915-C07E-4AB7-8476-6178DD7DF043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874171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</a:t>
            </a:r>
            <a:r>
              <a:rPr lang="en-US" baseline="30000" dirty="0"/>
              <a:t>th</a:t>
            </a:r>
            <a:r>
              <a:rPr lang="en-US" dirty="0"/>
              <a:t> text is received on the same day the lead was input</a:t>
            </a:r>
          </a:p>
          <a:p>
            <a:r>
              <a:rPr lang="en-US" dirty="0"/>
              <a:t>5</a:t>
            </a:r>
            <a:r>
              <a:rPr lang="en-US" baseline="30000" dirty="0"/>
              <a:t>th</a:t>
            </a:r>
            <a:r>
              <a:rPr lang="en-US" dirty="0"/>
              <a:t> text was received 4 days after the lead was input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3BA915-C07E-4AB7-8476-6178DD7DF043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919616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Reply came 4 minutes later</a:t>
            </a:r>
          </a:p>
          <a:p>
            <a:r>
              <a:rPr lang="en-US" dirty="0"/>
              <a:t>Pricing was discussed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3BA915-C07E-4AB7-8476-6178DD7DF043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969401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3BA915-C07E-4AB7-8476-6178DD7DF043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363017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3BA915-C07E-4AB7-8476-6178DD7DF043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460647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3BA915-C07E-4AB7-8476-6178DD7DF043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193198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*All buttons lead to the same form</a:t>
            </a:r>
          </a:p>
          <a:p>
            <a:r>
              <a:rPr lang="en-US" dirty="0"/>
              <a:t>*Coupon of up to 80% off is mentioned on 3 buttons only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3BA915-C07E-4AB7-8476-6178DD7DF043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455397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*Form to fill out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3BA915-C07E-4AB7-8476-6178DD7DF043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640722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*First 2 texts were received the same day the lead was input</a:t>
            </a:r>
          </a:p>
          <a:p>
            <a:r>
              <a:rPr lang="en-US" dirty="0"/>
              <a:t>*3</a:t>
            </a:r>
            <a:r>
              <a:rPr lang="en-US" baseline="30000" dirty="0"/>
              <a:t>rd</a:t>
            </a:r>
            <a:r>
              <a:rPr lang="en-US" dirty="0"/>
              <a:t> text received 3 days after the lead was input</a:t>
            </a:r>
          </a:p>
          <a:p>
            <a:r>
              <a:rPr lang="en-US" dirty="0"/>
              <a:t>*4</a:t>
            </a:r>
            <a:r>
              <a:rPr lang="en-US" baseline="30000" dirty="0"/>
              <a:t>th</a:t>
            </a:r>
            <a:r>
              <a:rPr lang="en-US" dirty="0"/>
              <a:t> text was received 4 days after the lead was input</a:t>
            </a:r>
          </a:p>
          <a:p>
            <a:r>
              <a:rPr lang="en-US" dirty="0"/>
              <a:t>*5</a:t>
            </a:r>
            <a:r>
              <a:rPr lang="en-US" baseline="30000" dirty="0"/>
              <a:t>th</a:t>
            </a:r>
            <a:r>
              <a:rPr lang="en-US" dirty="0"/>
              <a:t> text was received 6 days after the lead was input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3BA915-C07E-4AB7-8476-6178DD7DF043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446883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*Response was received 7 hours after the first question was sent</a:t>
            </a:r>
          </a:p>
          <a:p>
            <a:r>
              <a:rPr lang="en-US" dirty="0"/>
              <a:t>*Built excitement around treatment</a:t>
            </a:r>
          </a:p>
          <a:p>
            <a:r>
              <a:rPr lang="en-US" dirty="0"/>
              <a:t>*Pricing was not disclosed</a:t>
            </a:r>
          </a:p>
          <a:p>
            <a:r>
              <a:rPr lang="en-US" dirty="0"/>
              <a:t>*Consultation encouraged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3BA915-C07E-4AB7-8476-6178DD7DF043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283986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3BA915-C07E-4AB7-8476-6178DD7DF043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392983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3BA915-C07E-4AB7-8476-6178DD7DF043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006818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Note* offer is not specific for the treatment, it is a general 10% off offer for subscribing to their email list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3BA915-C07E-4AB7-8476-6178DD7DF043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72593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3BA915-C07E-4AB7-8476-6178DD7DF043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443981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3BA915-C07E-4AB7-8476-6178DD7DF043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257862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3BA915-C07E-4AB7-8476-6178DD7DF043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6978882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3BA915-C07E-4AB7-8476-6178DD7DF043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178800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3BA915-C07E-4AB7-8476-6178DD7DF043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63116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3.xml"/><Relationship Id="rId4" Type="http://schemas.openxmlformats.org/officeDocument/2006/relationships/image" Target="../media/image1.emf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E4C32-FCEF-4CE3-BAF0-BDABA403EE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152E40-C7E7-4B84-A91F-8B76282449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4A7D64-7B07-4248-A206-FB0F4072BF4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23293E8-940F-44B5-8E5A-674A5F39100C}" type="datetime1">
              <a:rPr lang="en-US" smtClean="0"/>
              <a:t>7/11/23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012C2B-1414-480C-AB75-E417D4857E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889B08-7EFB-47CA-9F56-9C192D01F9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7019847-F5C6-4FA6-BEBE-1B1AD729EB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20672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Object 7" hidden="1">
            <a:extLst>
              <a:ext uri="{FF2B5EF4-FFF2-40B4-BE49-F238E27FC236}">
                <a16:creationId xmlns:a16="http://schemas.microsoft.com/office/drawing/2014/main" id="{FEB8A131-6786-4151-8DEC-308B5221DE36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4127782627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383" imgH="384" progId="TCLayout.ActiveDocument.1">
                  <p:embed/>
                </p:oleObj>
              </mc:Choice>
              <mc:Fallback>
                <p:oleObj name="think-cell Slide" r:id="rId3" imgW="383" imgH="384" progId="TCLayout.ActiveDocument.1">
                  <p:embed/>
                  <p:pic>
                    <p:nvPicPr>
                      <p:cNvPr id="8" name="Object 7" hidden="1">
                        <a:extLst>
                          <a:ext uri="{FF2B5EF4-FFF2-40B4-BE49-F238E27FC236}">
                            <a16:creationId xmlns:a16="http://schemas.microsoft.com/office/drawing/2014/main" id="{FEB8A131-6786-4151-8DEC-308B5221DE36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64B2B741-E657-417B-B3A3-2A084CA847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0" rIns="0"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F5225-CFB7-4C97-9170-F0A6115D6A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lIns="0" rIns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D0C7-E318-474B-A7FA-519B435F00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D8DA7B3-C838-46A9-88B5-82ACBC03063A}" type="datetime1">
              <a:rPr lang="en-US" smtClean="0"/>
              <a:t>7/11/23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C9BE53-3F67-4660-8B6D-D229729223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A4CA82-D98B-48A0-9BEA-F032652947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7019847-F5C6-4FA6-BEBE-1B1AD729EB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41736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D8CDA-E8EE-4910-A908-6BC09CA7D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8CC999-7285-483E-A77F-059AA5939C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C6CCB4-6DAE-4324-BA7D-749D7E9886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FFFCF2B-3CDB-4F0B-87DD-B9A391E6BDDB}" type="datetime1">
              <a:rPr lang="en-US" smtClean="0"/>
              <a:t>7/11/23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67F988-B167-4F14-BF6A-8560D34DA8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0E93F1-8FAA-4A01-887A-ED60880A8D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7019847-F5C6-4FA6-BEBE-1B1AD729EB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45812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B20796-3AB2-4CBD-8322-15ED771CC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A4AA7D-C4D6-4086-84D4-3511C8EB94A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5681EC-655F-4B96-B6E1-6016DEAD31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76DB43-1A04-42E7-A4BA-A3933830343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45CDC65-5A01-4E11-8C11-2E2BBA658A19}" type="datetime1">
              <a:rPr lang="en-US" smtClean="0"/>
              <a:t>7/11/23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B52A4C-E2D1-4058-A56B-9CD37DE1CD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0955D9-EA48-4FDB-9050-3A07C6CA7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7019847-F5C6-4FA6-BEBE-1B1AD729EB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10456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CB4B94-80A5-438B-BC3F-13D31E0231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38D38-F906-4396-A72F-8967894BF4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D87859-0A67-4D65-AF14-C1D5E5902D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276D91-C8AD-46A9-AE74-52085420EAC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E97483-3132-43AF-A301-F18D406D0BD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1A38D2D-D70D-4B0D-BEDB-DBA6EA8E79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A84DA5A-2069-4EE9-A4C3-61BAD908341A}" type="datetime1">
              <a:rPr lang="en-US" smtClean="0"/>
              <a:t>7/11/23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E2C16F-BF81-4D1B-B249-1ED04A4F46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F95DFD7-0A4E-4CB4-AD2A-CD20BAACCA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7019847-F5C6-4FA6-BEBE-1B1AD729EB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93474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396FB7-B380-49AD-A6D9-92A262AE1D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EFE4DF6-C3F1-4750-8665-2CABC86FE0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B5A8C82-A013-49C3-ADB0-2BAFFBFCE7C3}" type="datetime1">
              <a:rPr lang="en-US" smtClean="0"/>
              <a:t>7/11/23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D9958F-4CE3-4440-894A-02F039348F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BBE84A-A79E-44A4-8A1D-FEB9D9891E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7019847-F5C6-4FA6-BEBE-1B1AD729EB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86824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BE1885C-4862-416D-AFAE-CB65691C576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A9518DE-8985-4F78-997A-2E5D374D5C08}" type="datetime1">
              <a:rPr lang="en-US" smtClean="0"/>
              <a:t>7/11/23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468A22B-B7ED-4412-A242-FE6DD22C15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6D01D0-1237-4704-BDCE-B77CFEEA0D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7019847-F5C6-4FA6-BEBE-1B1AD729EB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86473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5582F4-B884-4845-A0E1-9E26996965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899899-7E86-4FC0-8AE0-D08CC8554F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F406AD0-11A7-4AD8-A030-1C038E9FA8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18C099-3A43-48D3-A810-99CF573C9D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77F7549-646A-4F62-9DC0-744951AED50C}" type="datetime1">
              <a:rPr lang="en-US" smtClean="0"/>
              <a:t>7/11/23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C9EF2C-0213-47D8-8323-B9B44938B7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B88037-4F8F-4364-972A-433931C2F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7019847-F5C6-4FA6-BEBE-1B1AD729EB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45483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6F16C-B553-4D9A-984A-4133C07EA0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74692AF-4C69-442E-AB84-0E4C46B5A91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A9C7C5-42AF-456A-8004-40059EF491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1B4ED7-C59E-46DE-ACB6-8358219ADB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EF142EC-7E5C-4AA5-88ED-6B47FE45A22F}" type="datetime1">
              <a:rPr lang="en-US" smtClean="0"/>
              <a:t>7/11/23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6D8631-BE95-4927-8E16-856EC82607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75037E-C426-47DD-BFD3-B1F8938447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7019847-F5C6-4FA6-BEBE-1B1AD729EB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11620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2E765B-8484-4E80-A08A-6AB62E9401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8B533F-9E45-43E4-824D-7B8F2FA27A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FC12FF-0066-4D68-BD74-1BA784FD3DD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DEA4EE9-7B21-439B-A92C-AB14EBE02904}" type="datetime1">
              <a:rPr lang="en-US" smtClean="0"/>
              <a:t>7/11/23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6AD4B8-76C7-494A-AE2D-818B5BA793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1DB2E3-EA7D-402E-A1EF-95A08EE702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7019847-F5C6-4FA6-BEBE-1B1AD729EB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24392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B6894F5-2710-4A55-8989-AC7BEBD29C5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641291-E8D6-4862-B6EB-1DAF2A0631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9847CB-CC0D-42B0-9E4F-1B0A02E2405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AF03E44-69B5-42A9-8AD3-FAA6B94D03CC}" type="datetime1">
              <a:rPr lang="en-US" smtClean="0"/>
              <a:t>7/11/23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BB21D5-7E93-4365-A678-483F0A8061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A5AE4F-0E54-4E54-9D39-ECB3A5641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7019847-F5C6-4FA6-BEBE-1B1AD729EB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20485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4667F-4A42-4769-9F76-64A261C4F1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24069B-AD9E-4FD2-85C7-CA56E7D2E9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F414C1-9481-4450-BEE2-B273EC6488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DABFE-CF63-491E-84AB-A903E3350969}" type="datetimeFigureOut">
              <a:rPr lang="en-US" smtClean="0"/>
              <a:t>7/11/23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FF7BD5-48FE-4479-BDAD-935E39F0D4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8C7FAA-862A-427D-B2E9-7ECD4466C1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8CD30-031B-4513-A3D8-5C632A809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78717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082DB-BCDA-4917-88D8-1AECA61BE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EC8A80-8FB7-4D85-BEA1-BAE86F7A2A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922ABA-6911-407D-B24E-35E3AA6323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DABFE-CF63-491E-84AB-A903E3350969}" type="datetimeFigureOut">
              <a:rPr lang="en-US" smtClean="0"/>
              <a:t>7/11/23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D4888D-4CA5-4F5C-8822-8A3FBE8194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EACBF1-B3EF-4AEB-A8E7-21B81084E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8CD30-031B-4513-A3D8-5C632A809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91614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B7BFA7-5EB5-45A2-8545-4EE19F1744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E6874B-A9BC-42E2-8900-580F208EFE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87DB26-5055-4490-AE13-018939719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DABFE-CF63-491E-84AB-A903E3350969}" type="datetimeFigureOut">
              <a:rPr lang="en-US" smtClean="0"/>
              <a:t>7/11/23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F71663-33E2-49F4-AD7F-7FF39035C5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AE8C53-25D3-46D3-995C-A4B2A2E3BB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8CD30-031B-4513-A3D8-5C632A809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92147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99A228-E5C4-4276-A4F6-46F064029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34E2A1-EDA3-44BB-B335-6EB8241C7D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D43637-598C-47AF-BFFA-98CA5BE46D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6D2D6C-7B4F-42AE-8889-68E76E4A29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DABFE-CF63-491E-84AB-A903E3350969}" type="datetimeFigureOut">
              <a:rPr lang="en-US" smtClean="0"/>
              <a:t>7/11/23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8FC1CF-8412-43F1-A888-0ABCC6C6BC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646DA3-E6E7-44C9-85E8-E149F047C8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8CD30-031B-4513-A3D8-5C632A809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52260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1EEF7-A177-4443-B24C-41C40C8185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4E5D14-E479-47B6-9A92-366463E572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287FE4-F1D9-43E0-9199-1D80D377EC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EF8E8FE-C386-4CFB-8BE8-E62223BD4E5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D69A3C-8F99-482C-A0B7-430FF68ED2F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92C0A86-DF2E-48B2-9694-388ACB1118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DABFE-CF63-491E-84AB-A903E3350969}" type="datetimeFigureOut">
              <a:rPr lang="en-US" smtClean="0"/>
              <a:t>7/11/23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A807717-F40D-42D4-8066-60304C8502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79529F1-9D1A-4219-93EB-FA054BA8FD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8CD30-031B-4513-A3D8-5C632A809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26367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0298F5-AE7F-47AF-B5E6-2715C6F559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8E94DA2-C06B-4FB3-B9A7-5FCFA1597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DABFE-CF63-491E-84AB-A903E3350969}" type="datetimeFigureOut">
              <a:rPr lang="en-US" smtClean="0"/>
              <a:t>7/11/23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F79F58-0C58-4534-8EA9-A70D80CD64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5B6AC3-2A1E-4B55-9F85-EC4DFE8FE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8CD30-031B-4513-A3D8-5C632A809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92536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4BFFACA-70E8-4B04-9552-9935820AFE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DABFE-CF63-491E-84AB-A903E3350969}" type="datetimeFigureOut">
              <a:rPr lang="en-US" smtClean="0"/>
              <a:t>7/11/23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04FC4C8-9E6C-433D-A108-052F6087DE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4F9FB3-847A-43BF-8DFE-1CD61A6E46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8CD30-031B-4513-A3D8-5C632A809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060243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36DF6-C1AA-4B20-9AAF-56E32688A3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EE1A13-1675-4059-B45B-A77757B93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19A5C0-AF5B-44DC-A682-84AAB05C48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0C4FA9-6241-4B09-829B-57067D0449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DABFE-CF63-491E-84AB-A903E3350969}" type="datetimeFigureOut">
              <a:rPr lang="en-US" smtClean="0"/>
              <a:t>7/11/23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FC6C1A-93CE-475B-9025-9FFDDEE503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B15B8C-EEA5-4E22-8D0F-D76EA7F784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8CD30-031B-4513-A3D8-5C632A809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259774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6E124-976C-4B60-9586-9146F5FC38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76A346-EC3F-4ED9-833D-FDB883258B0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378078-91B6-4AAB-BFB5-AD3616F108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B48079-D862-40FB-8123-A6A7DE4512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DABFE-CF63-491E-84AB-A903E3350969}" type="datetimeFigureOut">
              <a:rPr lang="en-US" smtClean="0"/>
              <a:t>7/11/23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5D1913-5B66-4DB2-AC15-094E434419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429E82-2304-42B8-AC3C-E02CE82513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8CD30-031B-4513-A3D8-5C632A809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007070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ADCBDE-02EE-4B02-B1A7-AF3014F6BB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6E58CD7-6865-4B5D-A136-983C5A9D9A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8C731C-EA89-4E85-B21F-CBD3864B5D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DABFE-CF63-491E-84AB-A903E3350969}" type="datetimeFigureOut">
              <a:rPr lang="en-US" smtClean="0"/>
              <a:t>7/11/23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62CACB-E603-4529-8C99-9FD2C88540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9BCA09-2F50-4D2D-B400-6A1B2E46DE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8CD30-031B-4513-A3D8-5C632A809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174490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4628330-B72C-483A-8650-07BBEA72466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5FCEBC-7733-47E5-AF33-401040A20D5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AAB3D0-6061-48F3-9A7E-8867399196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DABFE-CF63-491E-84AB-A903E3350969}" type="datetimeFigureOut">
              <a:rPr lang="en-US" smtClean="0"/>
              <a:t>7/11/23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3F483F-F973-47D7-951C-D54B54D7FA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D8D37C-B19D-4856-B649-3E9FAA37A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8CD30-031B-4513-A3D8-5C632A809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2506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ags" Target="../tags/tag2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oleObject" Target="../embeddings/oleObject1.bin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ags" Target="../tags/tag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1.emf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oleObject" Target="../embeddings/oleObject3.bin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ags" Target="../tags/tag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Object 7" hidden="1">
            <a:extLst>
              <a:ext uri="{FF2B5EF4-FFF2-40B4-BE49-F238E27FC236}">
                <a16:creationId xmlns:a16="http://schemas.microsoft.com/office/drawing/2014/main" id="{E3F94EE1-8AF0-4C0D-B368-C870B122B3C5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3"/>
            </p:custDataLst>
            <p:extLst>
              <p:ext uri="{D42A27DB-BD31-4B8C-83A1-F6EECF244321}">
                <p14:modId xmlns:p14="http://schemas.microsoft.com/office/powerpoint/2010/main" val="2378927862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14" imgW="383" imgH="384" progId="TCLayout.ActiveDocument.1">
                  <p:embed/>
                </p:oleObj>
              </mc:Choice>
              <mc:Fallback>
                <p:oleObj name="think-cell Slide" r:id="rId14" imgW="383" imgH="384" progId="TCLayout.ActiveDocument.1">
                  <p:embed/>
                  <p:pic>
                    <p:nvPicPr>
                      <p:cNvPr id="8" name="Object 7" hidden="1">
                        <a:extLst>
                          <a:ext uri="{FF2B5EF4-FFF2-40B4-BE49-F238E27FC236}">
                            <a16:creationId xmlns:a16="http://schemas.microsoft.com/office/drawing/2014/main" id="{E3F94EE1-8AF0-4C0D-B368-C870B122B3C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8CCC096-E57F-4D1E-9F7C-AEF472325D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064" y="365126"/>
            <a:ext cx="11309873" cy="8827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34B7A6-58F5-4517-8E12-B6062538A1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1064" y="1441525"/>
            <a:ext cx="11309873" cy="47354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1A6AA5D7-537A-4C3B-819F-D87442C3A6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39200" y="6435860"/>
            <a:ext cx="2743200" cy="206104"/>
          </a:xfrm>
          <a:prstGeom prst="rect">
            <a:avLst/>
          </a:prstGeom>
        </p:spPr>
        <p:txBody>
          <a:bodyPr/>
          <a:lstStyle>
            <a:lvl1pPr algn="r">
              <a:defRPr sz="1000" b="1">
                <a:solidFill>
                  <a:srgbClr val="01394F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Slide </a:t>
            </a:r>
            <a:fld id="{E5B7074C-F896-4FCC-A076-1A1F9F1E809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5" name="Right Triangle 14">
            <a:extLst>
              <a:ext uri="{FF2B5EF4-FFF2-40B4-BE49-F238E27FC236}">
                <a16:creationId xmlns:a16="http://schemas.microsoft.com/office/drawing/2014/main" id="{50E4700F-C396-4712-947D-0C8D00F8ABA4}"/>
              </a:ext>
            </a:extLst>
          </p:cNvPr>
          <p:cNvSpPr/>
          <p:nvPr userDrawn="1"/>
        </p:nvSpPr>
        <p:spPr>
          <a:xfrm rot="5400000">
            <a:off x="11673611" y="6452213"/>
            <a:ext cx="215777" cy="215777"/>
          </a:xfrm>
          <a:prstGeom prst="rtTriangle">
            <a:avLst/>
          </a:prstGeom>
          <a:solidFill>
            <a:srgbClr val="01394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C946EC9-8F2B-405B-B3BE-8524658BD56F}"/>
              </a:ext>
            </a:extLst>
          </p:cNvPr>
          <p:cNvCxnSpPr>
            <a:cxnSpLocks/>
          </p:cNvCxnSpPr>
          <p:nvPr userDrawn="1"/>
        </p:nvCxnSpPr>
        <p:spPr>
          <a:xfrm flipH="1">
            <a:off x="1285875" y="6667990"/>
            <a:ext cx="10387737" cy="0"/>
          </a:xfrm>
          <a:prstGeom prst="line">
            <a:avLst/>
          </a:prstGeom>
          <a:ln>
            <a:solidFill>
              <a:srgbClr val="EFF0E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val 19">
            <a:extLst>
              <a:ext uri="{FF2B5EF4-FFF2-40B4-BE49-F238E27FC236}">
                <a16:creationId xmlns:a16="http://schemas.microsoft.com/office/drawing/2014/main" id="{9BC2806D-AFA4-4A8D-BE11-4B919C624908}"/>
              </a:ext>
            </a:extLst>
          </p:cNvPr>
          <p:cNvSpPr/>
          <p:nvPr userDrawn="1"/>
        </p:nvSpPr>
        <p:spPr>
          <a:xfrm>
            <a:off x="786680" y="236667"/>
            <a:ext cx="128459" cy="128459"/>
          </a:xfrm>
          <a:prstGeom prst="ellipse">
            <a:avLst/>
          </a:prstGeom>
          <a:solidFill>
            <a:srgbClr val="F0424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85562F1B-F94B-4720-8CFD-2CA71BFE8A85}"/>
              </a:ext>
            </a:extLst>
          </p:cNvPr>
          <p:cNvSpPr/>
          <p:nvPr userDrawn="1"/>
        </p:nvSpPr>
        <p:spPr>
          <a:xfrm>
            <a:off x="608744" y="236667"/>
            <a:ext cx="128459" cy="128459"/>
          </a:xfrm>
          <a:prstGeom prst="ellipse">
            <a:avLst/>
          </a:prstGeom>
          <a:solidFill>
            <a:srgbClr val="4275B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0FA502B7-632F-4711-B6D0-A5DA0D785CF6}"/>
              </a:ext>
            </a:extLst>
          </p:cNvPr>
          <p:cNvSpPr/>
          <p:nvPr userDrawn="1"/>
        </p:nvSpPr>
        <p:spPr>
          <a:xfrm>
            <a:off x="430809" y="236667"/>
            <a:ext cx="128459" cy="128459"/>
          </a:xfrm>
          <a:prstGeom prst="ellipse">
            <a:avLst/>
          </a:prstGeom>
          <a:solidFill>
            <a:srgbClr val="70AD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83795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i="0" kern="1200">
          <a:solidFill>
            <a:schemeClr val="tx1">
              <a:lumMod val="85000"/>
              <a:lumOff val="15000"/>
            </a:schemeClr>
          </a:solidFill>
          <a:latin typeface="Segoe UI" panose="020B0502040204020203" pitchFamily="34" charset="0"/>
          <a:ea typeface="+mj-ea"/>
          <a:cs typeface="Segoe UI" panose="020B0502040204020203" pitchFamily="34" charset="0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Tx/>
        <a:buNone/>
        <a:defRPr sz="2800" kern="1200">
          <a:solidFill>
            <a:schemeClr val="tx1">
              <a:lumMod val="85000"/>
              <a:lumOff val="15000"/>
            </a:schemeClr>
          </a:solidFill>
          <a:latin typeface="Segoe UI" panose="020B0502040204020203" pitchFamily="34" charset="0"/>
          <a:ea typeface="+mn-ea"/>
          <a:cs typeface="Segoe UI" panose="020B0502040204020203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Object 7" hidden="1">
            <a:extLst>
              <a:ext uri="{FF2B5EF4-FFF2-40B4-BE49-F238E27FC236}">
                <a16:creationId xmlns:a16="http://schemas.microsoft.com/office/drawing/2014/main" id="{ED94B709-68DB-46FC-B455-CB505409406A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3"/>
            </p:custDataLst>
            <p:extLst>
              <p:ext uri="{D42A27DB-BD31-4B8C-83A1-F6EECF244321}">
                <p14:modId xmlns:p14="http://schemas.microsoft.com/office/powerpoint/2010/main" val="1461360776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15" imgW="383" imgH="384" progId="TCLayout.ActiveDocument.1">
                  <p:embed/>
                </p:oleObj>
              </mc:Choice>
              <mc:Fallback>
                <p:oleObj name="think-cell Slide" r:id="rId15" imgW="383" imgH="384" progId="TCLayout.ActiveDocument.1">
                  <p:embed/>
                  <p:pic>
                    <p:nvPicPr>
                      <p:cNvPr id="8" name="Object 7" hidden="1">
                        <a:extLst>
                          <a:ext uri="{FF2B5EF4-FFF2-40B4-BE49-F238E27FC236}">
                            <a16:creationId xmlns:a16="http://schemas.microsoft.com/office/drawing/2014/main" id="{ED94B709-68DB-46FC-B455-CB505409406A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Rectangle 6" hidden="1">
            <a:extLst>
              <a:ext uri="{FF2B5EF4-FFF2-40B4-BE49-F238E27FC236}">
                <a16:creationId xmlns:a16="http://schemas.microsoft.com/office/drawing/2014/main" id="{7C38A36E-B0DB-4B2C-9E14-CB1CA68923A4}"/>
              </a:ext>
            </a:extLst>
          </p:cNvPr>
          <p:cNvSpPr/>
          <p:nvPr userDrawn="1">
            <p:custDataLst>
              <p:tags r:id="rId14"/>
            </p:custDataLst>
          </p:nvPr>
        </p:nvSpPr>
        <p:spPr>
          <a:xfrm>
            <a:off x="0" y="0"/>
            <a:ext cx="158750" cy="1587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numCol="1" spcCol="0" rtlCol="0" anchor="ctr" anchorCtr="0">
            <a:noAutofit/>
          </a:bodyPr>
          <a:lstStyle/>
          <a:p>
            <a:pPr marL="0" lvl="0" indent="0" algn="ctr"/>
            <a:endParaRPr lang="en-US" sz="4400" b="0" i="0" baseline="0" dirty="0">
              <a:latin typeface="Calibri Light" panose="020F0302020204030204" pitchFamily="34" charset="0"/>
              <a:ea typeface="+mj-ea"/>
              <a:cs typeface="+mj-cs"/>
              <a:sym typeface="Calibri Light" panose="020F0302020204030204" pitchFamily="34" charset="0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F06ECFE-CB03-472A-A5AF-459AC7B92D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01AD5B-7DEC-4863-9F2B-2F6D340F2B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C36265-12B6-4411-B2A0-99897D7047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6DABFE-CF63-491E-84AB-A903E3350969}" type="datetimeFigureOut">
              <a:rPr lang="en-US" smtClean="0"/>
              <a:t>7/11/23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1F056C-3D55-4AF4-A2DD-96ACA21B5F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5CDB6D-74BE-4C5E-AFC2-232D4404AD6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D8CD30-031B-4513-A3D8-5C632A809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79351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6.xml"/><Relationship Id="rId6" Type="http://schemas.openxmlformats.org/officeDocument/2006/relationships/image" Target="../media/image2.jpeg"/><Relationship Id="rId5" Type="http://schemas.openxmlformats.org/officeDocument/2006/relationships/image" Target="../media/image1.emf"/><Relationship Id="rId4" Type="http://schemas.openxmlformats.org/officeDocument/2006/relationships/oleObject" Target="../embeddings/oleObject4.bin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7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Relationship Id="rId6" Type="http://schemas.openxmlformats.org/officeDocument/2006/relationships/hyperlink" Target="https://promo.sperlingdermatology.com/emsculpt" TargetMode="External"/><Relationship Id="rId5" Type="http://schemas.openxmlformats.org/officeDocument/2006/relationships/image" Target="../media/image1.emf"/><Relationship Id="rId4" Type="http://schemas.openxmlformats.org/officeDocument/2006/relationships/oleObject" Target="../embeddings/oleObject5.bin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8.xml"/><Relationship Id="rId6" Type="http://schemas.openxmlformats.org/officeDocument/2006/relationships/image" Target="../media/image14.png"/><Relationship Id="rId5" Type="http://schemas.openxmlformats.org/officeDocument/2006/relationships/image" Target="../media/image1.emf"/><Relationship Id="rId4" Type="http://schemas.openxmlformats.org/officeDocument/2006/relationships/oleObject" Target="../embeddings/oleObject5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Relationship Id="rId6" Type="http://schemas.openxmlformats.org/officeDocument/2006/relationships/image" Target="../media/image16.png"/><Relationship Id="rId5" Type="http://schemas.openxmlformats.org/officeDocument/2006/relationships/image" Target="../media/image1.emf"/><Relationship Id="rId4" Type="http://schemas.openxmlformats.org/officeDocument/2006/relationships/oleObject" Target="../embeddings/oleObject5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7" Type="http://schemas.openxmlformats.org/officeDocument/2006/relationships/image" Target="../media/image19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.xml"/><Relationship Id="rId6" Type="http://schemas.openxmlformats.org/officeDocument/2006/relationships/image" Target="../media/image18.png"/><Relationship Id="rId5" Type="http://schemas.openxmlformats.org/officeDocument/2006/relationships/image" Target="../media/image1.emf"/><Relationship Id="rId4" Type="http://schemas.openxmlformats.org/officeDocument/2006/relationships/oleObject" Target="../embeddings/oleObject5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1.xml"/><Relationship Id="rId5" Type="http://schemas.openxmlformats.org/officeDocument/2006/relationships/image" Target="../media/image1.emf"/><Relationship Id="rId4" Type="http://schemas.openxmlformats.org/officeDocument/2006/relationships/oleObject" Target="../embeddings/oleObject6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rive.google.com/file/d/10PwoqhGrwVOpoy6eINz1XSOBFE9YIC-H/view?usp=sharing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rive.google.com/file/d/1NBHji3iYJWgm5YcXZU0SVtnl5repO4jB/view?usp=sharin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2.xml"/><Relationship Id="rId6" Type="http://schemas.openxmlformats.org/officeDocument/2006/relationships/hyperlink" Target="https://www.thebodify.com/" TargetMode="External"/><Relationship Id="rId5" Type="http://schemas.openxmlformats.org/officeDocument/2006/relationships/image" Target="../media/image1.emf"/><Relationship Id="rId4" Type="http://schemas.openxmlformats.org/officeDocument/2006/relationships/oleObject" Target="../embeddings/oleObject5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5" Type="http://schemas.openxmlformats.org/officeDocument/2006/relationships/image" Target="../media/image20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7" Type="http://schemas.openxmlformats.org/officeDocument/2006/relationships/image" Target="../media/image22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3.xml"/><Relationship Id="rId6" Type="http://schemas.openxmlformats.org/officeDocument/2006/relationships/image" Target="../media/image21.png"/><Relationship Id="rId5" Type="http://schemas.openxmlformats.org/officeDocument/2006/relationships/image" Target="../media/image1.emf"/><Relationship Id="rId4" Type="http://schemas.openxmlformats.org/officeDocument/2006/relationships/oleObject" Target="../embeddings/oleObject5.bin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4.xml"/><Relationship Id="rId6" Type="http://schemas.openxmlformats.org/officeDocument/2006/relationships/image" Target="../media/image23.png"/><Relationship Id="rId5" Type="http://schemas.openxmlformats.org/officeDocument/2006/relationships/image" Target="../media/image1.emf"/><Relationship Id="rId4" Type="http://schemas.openxmlformats.org/officeDocument/2006/relationships/oleObject" Target="../embeddings/oleObject5.bin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5.xml"/><Relationship Id="rId6" Type="http://schemas.openxmlformats.org/officeDocument/2006/relationships/image" Target="../media/image25.png"/><Relationship Id="rId5" Type="http://schemas.openxmlformats.org/officeDocument/2006/relationships/image" Target="../media/image1.emf"/><Relationship Id="rId4" Type="http://schemas.openxmlformats.org/officeDocument/2006/relationships/oleObject" Target="../embeddings/oleObject5.bin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6.xml"/><Relationship Id="rId5" Type="http://schemas.openxmlformats.org/officeDocument/2006/relationships/image" Target="../media/image1.emf"/><Relationship Id="rId4" Type="http://schemas.openxmlformats.org/officeDocument/2006/relationships/oleObject" Target="../embeddings/oleObject6.bin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rive.google.com/file/d/1BBDoaalK8HfnYU001DfksLRi1WfoQ7Ln/view?usp=sharing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7.xml"/><Relationship Id="rId6" Type="http://schemas.openxmlformats.org/officeDocument/2006/relationships/hyperlink" Target="https://www.laseraway.com/services/coolsculpting/" TargetMode="External"/><Relationship Id="rId5" Type="http://schemas.openxmlformats.org/officeDocument/2006/relationships/image" Target="../media/image1.emf"/><Relationship Id="rId4" Type="http://schemas.openxmlformats.org/officeDocument/2006/relationships/oleObject" Target="../embeddings/oleObject5.bin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5" Type="http://schemas.openxmlformats.org/officeDocument/2006/relationships/image" Target="../media/image28.png"/><Relationship Id="rId4" Type="http://schemas.openxmlformats.org/officeDocument/2006/relationships/notesSlide" Target="../notesSlides/notesSlide1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notesSlide" Target="../notesSlides/notesSlide19.xml"/><Relationship Id="rId7" Type="http://schemas.openxmlformats.org/officeDocument/2006/relationships/image" Target="../media/image35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8.xml"/><Relationship Id="rId6" Type="http://schemas.openxmlformats.org/officeDocument/2006/relationships/image" Target="../media/image34.png"/><Relationship Id="rId5" Type="http://schemas.openxmlformats.org/officeDocument/2006/relationships/image" Target="../media/image1.emf"/><Relationship Id="rId4" Type="http://schemas.openxmlformats.org/officeDocument/2006/relationships/oleObject" Target="../embeddings/oleObject5.bin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0.xml"/><Relationship Id="rId7" Type="http://schemas.openxmlformats.org/officeDocument/2006/relationships/image" Target="../media/image38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9.xml"/><Relationship Id="rId6" Type="http://schemas.openxmlformats.org/officeDocument/2006/relationships/image" Target="../media/image37.png"/><Relationship Id="rId5" Type="http://schemas.openxmlformats.org/officeDocument/2006/relationships/image" Target="../media/image1.emf"/><Relationship Id="rId4" Type="http://schemas.openxmlformats.org/officeDocument/2006/relationships/oleObject" Target="../embeddings/oleObject5.bin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1.xml"/><Relationship Id="rId7" Type="http://schemas.openxmlformats.org/officeDocument/2006/relationships/image" Target="../media/image40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0.xml"/><Relationship Id="rId6" Type="http://schemas.openxmlformats.org/officeDocument/2006/relationships/image" Target="../media/image39.png"/><Relationship Id="rId5" Type="http://schemas.openxmlformats.org/officeDocument/2006/relationships/image" Target="../media/image1.emf"/><Relationship Id="rId4" Type="http://schemas.openxmlformats.org/officeDocument/2006/relationships/oleObject" Target="../embeddings/oleObject5.bin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1.xml"/><Relationship Id="rId5" Type="http://schemas.openxmlformats.org/officeDocument/2006/relationships/image" Target="../media/image1.emf"/><Relationship Id="rId4" Type="http://schemas.openxmlformats.org/officeDocument/2006/relationships/oleObject" Target="../embeddings/oleObject5.bin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drive.google.com/file/d/1mT6WJcj3SCefClbkaVhO3xrzAPQqE9_h/view?usp=sharing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4.xml"/><Relationship Id="rId7" Type="http://schemas.openxmlformats.org/officeDocument/2006/relationships/image" Target="../media/image41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2.xml"/><Relationship Id="rId6" Type="http://schemas.openxmlformats.org/officeDocument/2006/relationships/hyperlink" Target="https://www.idealimage.com/services/laser-hair-removal" TargetMode="External"/><Relationship Id="rId5" Type="http://schemas.openxmlformats.org/officeDocument/2006/relationships/image" Target="../media/image1.emf"/><Relationship Id="rId4" Type="http://schemas.openxmlformats.org/officeDocument/2006/relationships/oleObject" Target="../embeddings/oleObject5.bin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ov"/><Relationship Id="rId1" Type="http://schemas.microsoft.com/office/2007/relationships/media" Target="../media/media3.mov"/><Relationship Id="rId5" Type="http://schemas.openxmlformats.org/officeDocument/2006/relationships/image" Target="../media/image42.png"/><Relationship Id="rId4" Type="http://schemas.openxmlformats.org/officeDocument/2006/relationships/notesSlide" Target="../notesSlides/notesSlide2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7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3.xml"/><Relationship Id="rId6" Type="http://schemas.openxmlformats.org/officeDocument/2006/relationships/image" Target="../media/image44.png"/><Relationship Id="rId5" Type="http://schemas.openxmlformats.org/officeDocument/2006/relationships/image" Target="../media/image1.emf"/><Relationship Id="rId4" Type="http://schemas.openxmlformats.org/officeDocument/2006/relationships/oleObject" Target="../embeddings/oleObject5.bin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8.xml"/><Relationship Id="rId7" Type="http://schemas.openxmlformats.org/officeDocument/2006/relationships/image" Target="../media/image46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4.xml"/><Relationship Id="rId6" Type="http://schemas.openxmlformats.org/officeDocument/2006/relationships/image" Target="../media/image45.png"/><Relationship Id="rId5" Type="http://schemas.openxmlformats.org/officeDocument/2006/relationships/image" Target="../media/image1.emf"/><Relationship Id="rId4" Type="http://schemas.openxmlformats.org/officeDocument/2006/relationships/oleObject" Target="../embeddings/oleObject5.bin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9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5.xml"/><Relationship Id="rId5" Type="http://schemas.openxmlformats.org/officeDocument/2006/relationships/image" Target="../media/image1.emf"/><Relationship Id="rId4" Type="http://schemas.openxmlformats.org/officeDocument/2006/relationships/oleObject" Target="../embeddings/oleObject5.bin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drive.google.com/file/d/15pTRl4dGErW1xCNAuzoJiQ-FUhLvLWDL/view?usp=sharing" TargetMode="Externa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1.xml"/><Relationship Id="rId7" Type="http://schemas.openxmlformats.org/officeDocument/2006/relationships/image" Target="../media/image47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6.xml"/><Relationship Id="rId6" Type="http://schemas.openxmlformats.org/officeDocument/2006/relationships/hyperlink" Target="https://everbody.com/service/morpheus8/" TargetMode="External"/><Relationship Id="rId5" Type="http://schemas.openxmlformats.org/officeDocument/2006/relationships/image" Target="../media/image1.emf"/><Relationship Id="rId4" Type="http://schemas.openxmlformats.org/officeDocument/2006/relationships/oleObject" Target="../embeddings/oleObject5.bin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7.xml"/><Relationship Id="rId6" Type="http://schemas.openxmlformats.org/officeDocument/2006/relationships/image" Target="../media/image48.png"/><Relationship Id="rId5" Type="http://schemas.openxmlformats.org/officeDocument/2006/relationships/image" Target="../media/image1.emf"/><Relationship Id="rId4" Type="http://schemas.openxmlformats.org/officeDocument/2006/relationships/oleObject" Target="../embeddings/oleObject5.bin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8.xml"/><Relationship Id="rId6" Type="http://schemas.openxmlformats.org/officeDocument/2006/relationships/image" Target="../media/image49.png"/><Relationship Id="rId5" Type="http://schemas.openxmlformats.org/officeDocument/2006/relationships/image" Target="../media/image1.emf"/><Relationship Id="rId4" Type="http://schemas.openxmlformats.org/officeDocument/2006/relationships/oleObject" Target="../embeddings/oleObject5.bin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4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9.xml"/><Relationship Id="rId5" Type="http://schemas.openxmlformats.org/officeDocument/2006/relationships/image" Target="../media/image1.emf"/><Relationship Id="rId4" Type="http://schemas.openxmlformats.org/officeDocument/2006/relationships/oleObject" Target="../embeddings/oleObject6.bin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drive.google.com/file/d/1iw4-Q_3S_ASfDcW_96Z-cysAkC8DOxOp/view?usp=sharing" TargetMode="Externa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openxmlformats.org/officeDocument/2006/relationships/image" Target="../media/image3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7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Object 5" hidden="1">
            <a:extLst>
              <a:ext uri="{FF2B5EF4-FFF2-40B4-BE49-F238E27FC236}">
                <a16:creationId xmlns:a16="http://schemas.microsoft.com/office/drawing/2014/main" id="{6D8E3428-F170-438F-8763-39D686ACEA16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826896008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383" imgH="384" progId="TCLayout.ActiveDocument.1">
                  <p:embed/>
                </p:oleObj>
              </mc:Choice>
              <mc:Fallback>
                <p:oleObj name="think-cell Slide" r:id="rId4" imgW="383" imgH="384" progId="TCLayout.ActiveDocument.1">
                  <p:embed/>
                  <p:pic>
                    <p:nvPicPr>
                      <p:cNvPr id="6" name="Object 5" hidden="1">
                        <a:extLst>
                          <a:ext uri="{FF2B5EF4-FFF2-40B4-BE49-F238E27FC236}">
                            <a16:creationId xmlns:a16="http://schemas.microsoft.com/office/drawing/2014/main" id="{6D8E3428-F170-438F-8763-39D686ACEA16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E9EBA999-133E-D9A9-703C-6D931E98E5F2}"/>
              </a:ext>
            </a:extLst>
          </p:cNvPr>
          <p:cNvSpPr txBox="1"/>
          <p:nvPr/>
        </p:nvSpPr>
        <p:spPr>
          <a:xfrm>
            <a:off x="7707183" y="6168573"/>
            <a:ext cx="3911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Created with ❤️ by MedStar Media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7B27D36-473E-856D-3910-56BDB9BD709B}"/>
              </a:ext>
            </a:extLst>
          </p:cNvPr>
          <p:cNvSpPr/>
          <p:nvPr/>
        </p:nvSpPr>
        <p:spPr>
          <a:xfrm>
            <a:off x="160721" y="100173"/>
            <a:ext cx="11870558" cy="230832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 lIns="91440" tIns="45720" rIns="91440" bIns="45720">
            <a:spAutoFit/>
            <a:scene3d>
              <a:camera prst="orthographicFront"/>
              <a:lightRig rig="threePt" dir="t"/>
            </a:scene3d>
            <a:sp3d contourW="12700">
              <a:contourClr>
                <a:schemeClr val="accent1"/>
              </a:contourClr>
            </a:sp3d>
          </a:bodyPr>
          <a:lstStyle/>
          <a:p>
            <a:pPr algn="ctr"/>
            <a:r>
              <a:rPr lang="en-US" sz="72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bg1"/>
                  </a:outerShdw>
                </a:effectLst>
              </a:rPr>
              <a:t>SKINNEY </a:t>
            </a:r>
            <a:r>
              <a:rPr lang="en-US" sz="7200" b="1" cap="none" spc="0" dirty="0" err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bg1"/>
                  </a:outerShdw>
                </a:effectLst>
              </a:rPr>
              <a:t>MedSpa</a:t>
            </a:r>
            <a:r>
              <a:rPr lang="en-US" sz="72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bg1"/>
                  </a:outerShdw>
                </a:effectLst>
              </a:rPr>
              <a:t> </a:t>
            </a:r>
            <a:br>
              <a:rPr lang="en-US" sz="72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bg1"/>
                  </a:outerShdw>
                </a:effectLst>
              </a:rPr>
            </a:br>
            <a:r>
              <a:rPr lang="en-US" sz="72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bg1"/>
                  </a:outerShdw>
                </a:effectLst>
              </a:rPr>
              <a:t>Competitor Comparison Chart </a:t>
            </a:r>
          </a:p>
        </p:txBody>
      </p:sp>
      <p:pic>
        <p:nvPicPr>
          <p:cNvPr id="14" name="Picture 13" descr="Group working on graphs">
            <a:extLst>
              <a:ext uri="{FF2B5EF4-FFF2-40B4-BE49-F238E27FC236}">
                <a16:creationId xmlns:a16="http://schemas.microsoft.com/office/drawing/2014/main" id="{2372E8ED-591A-1433-759A-C1FB65C9D3BF}"/>
              </a:ext>
            </a:extLst>
          </p:cNvPr>
          <p:cNvPicPr preferRelativeResize="0">
            <a:picLocks/>
          </p:cNvPicPr>
          <p:nvPr/>
        </p:nvPicPr>
        <p:blipFill>
          <a:blip r:embed="rId6">
            <a:alphaModFix amt="4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0722" y="0"/>
            <a:ext cx="1235272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34118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5298F209-5475-4EE8-82B8-E06B477AE492}"/>
              </a:ext>
            </a:extLst>
          </p:cNvPr>
          <p:cNvGrpSpPr/>
          <p:nvPr/>
        </p:nvGrpSpPr>
        <p:grpSpPr>
          <a:xfrm>
            <a:off x="463521" y="1369224"/>
            <a:ext cx="5553811" cy="1601331"/>
            <a:chOff x="359028" y="2076284"/>
            <a:chExt cx="5802370" cy="1672998"/>
          </a:xfrm>
        </p:grpSpPr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51050D9D-4058-4D45-A51D-AB2BBB5F8A79}"/>
                </a:ext>
              </a:extLst>
            </p:cNvPr>
            <p:cNvCxnSpPr>
              <a:cxnSpLocks/>
            </p:cNvCxnSpPr>
            <p:nvPr/>
          </p:nvCxnSpPr>
          <p:spPr>
            <a:xfrm>
              <a:off x="359028" y="3749282"/>
              <a:ext cx="5790150" cy="0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61D2AF1F-4132-440F-9D32-9AF207CE1448}"/>
                </a:ext>
              </a:extLst>
            </p:cNvPr>
            <p:cNvCxnSpPr>
              <a:cxnSpLocks/>
            </p:cNvCxnSpPr>
            <p:nvPr/>
          </p:nvCxnSpPr>
          <p:spPr>
            <a:xfrm>
              <a:off x="371248" y="2076284"/>
              <a:ext cx="5790150" cy="0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" name="Picture 4" descr="A blue background with white text&#10;&#10;Description automatically generated">
            <a:extLst>
              <a:ext uri="{FF2B5EF4-FFF2-40B4-BE49-F238E27FC236}">
                <a16:creationId xmlns:a16="http://schemas.microsoft.com/office/drawing/2014/main" id="{1DC8B850-BE44-CD5B-95A3-41EAC658A4A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520" y="292768"/>
            <a:ext cx="1364035" cy="813928"/>
          </a:xfrm>
          <a:prstGeom prst="rect">
            <a:avLst/>
          </a:prstGeom>
        </p:spPr>
      </p:pic>
      <p:pic>
        <p:nvPicPr>
          <p:cNvPr id="16" name="Picture 15" descr="A logo with blue letters&#10;&#10;Description automatically generated">
            <a:extLst>
              <a:ext uri="{FF2B5EF4-FFF2-40B4-BE49-F238E27FC236}">
                <a16:creationId xmlns:a16="http://schemas.microsoft.com/office/drawing/2014/main" id="{149A1233-0380-45C2-C9E7-BB1B149E8EC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218" y="1726039"/>
            <a:ext cx="1344486" cy="98198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9D804DEB-4FC8-C57F-2FB8-097B6243718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0528" y="2303127"/>
            <a:ext cx="2997200" cy="304800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51DF1A09-307A-0EA0-D4B4-1FE8B687901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7828" y="848715"/>
            <a:ext cx="3022600" cy="355600"/>
          </a:xfrm>
          <a:prstGeom prst="rect">
            <a:avLst/>
          </a:prstGeom>
        </p:spPr>
      </p:pic>
      <p:pic>
        <p:nvPicPr>
          <p:cNvPr id="23" name="Picture 22" descr="A black and white logo&#10;&#10;Description automatically generated">
            <a:extLst>
              <a:ext uri="{FF2B5EF4-FFF2-40B4-BE49-F238E27FC236}">
                <a16:creationId xmlns:a16="http://schemas.microsoft.com/office/drawing/2014/main" id="{3B5DDD1C-1893-89D3-315D-9084912A80E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368" y="3281871"/>
            <a:ext cx="1540338" cy="647700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0F7AB08E-4384-3649-088E-B7368AD9A78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5928" y="3541829"/>
            <a:ext cx="2946400" cy="266700"/>
          </a:xfrm>
          <a:prstGeom prst="rect">
            <a:avLst/>
          </a:prstGeom>
        </p:spPr>
      </p:pic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0A9BF98C-33E9-C040-B26D-174427AED476}"/>
              </a:ext>
            </a:extLst>
          </p:cNvPr>
          <p:cNvCxnSpPr>
            <a:cxnSpLocks/>
          </p:cNvCxnSpPr>
          <p:nvPr/>
        </p:nvCxnSpPr>
        <p:spPr>
          <a:xfrm>
            <a:off x="463520" y="4192100"/>
            <a:ext cx="5542114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5" name="Picture 34">
            <a:extLst>
              <a:ext uri="{FF2B5EF4-FFF2-40B4-BE49-F238E27FC236}">
                <a16:creationId xmlns:a16="http://schemas.microsoft.com/office/drawing/2014/main" id="{1CB5F97D-9EBB-212C-776D-8511259BBBD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9728" y="4562634"/>
            <a:ext cx="3048000" cy="368300"/>
          </a:xfrm>
          <a:prstGeom prst="rect">
            <a:avLst/>
          </a:prstGeom>
        </p:spPr>
      </p:pic>
      <p:pic>
        <p:nvPicPr>
          <p:cNvPr id="39" name="Picture 38" descr="A close-up of a logo&#10;&#10;Description automatically generated">
            <a:extLst>
              <a:ext uri="{FF2B5EF4-FFF2-40B4-BE49-F238E27FC236}">
                <a16:creationId xmlns:a16="http://schemas.microsoft.com/office/drawing/2014/main" id="{B4F359C1-5D79-7A9C-FC40-CB3C8778C99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537" y="4500844"/>
            <a:ext cx="1570169" cy="520700"/>
          </a:xfrm>
          <a:prstGeom prst="rect">
            <a:avLst/>
          </a:prstGeom>
        </p:spPr>
      </p:pic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59666523-DE11-C687-0565-CFEB2EFA0CBF}"/>
              </a:ext>
            </a:extLst>
          </p:cNvPr>
          <p:cNvCxnSpPr>
            <a:cxnSpLocks/>
          </p:cNvCxnSpPr>
          <p:nvPr/>
        </p:nvCxnSpPr>
        <p:spPr>
          <a:xfrm>
            <a:off x="463520" y="5413644"/>
            <a:ext cx="5542114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4" name="Picture 43">
            <a:extLst>
              <a:ext uri="{FF2B5EF4-FFF2-40B4-BE49-F238E27FC236}">
                <a16:creationId xmlns:a16="http://schemas.microsoft.com/office/drawing/2014/main" id="{987F3A26-2CC6-8D4F-9A7B-7CC3410F780F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2900" y="5805002"/>
            <a:ext cx="2933700" cy="266700"/>
          </a:xfrm>
          <a:prstGeom prst="rect">
            <a:avLst/>
          </a:prstGeom>
        </p:spPr>
      </p:pic>
      <p:pic>
        <p:nvPicPr>
          <p:cNvPr id="47" name="Picture 46" descr="A blue background with white text&#10;&#10;Description automatically generated">
            <a:extLst>
              <a:ext uri="{FF2B5EF4-FFF2-40B4-BE49-F238E27FC236}">
                <a16:creationId xmlns:a16="http://schemas.microsoft.com/office/drawing/2014/main" id="{ED25C8C0-2583-D2C3-017F-3309610F245D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557" y="5563702"/>
            <a:ext cx="1466127" cy="749300"/>
          </a:xfrm>
          <a:prstGeom prst="rect">
            <a:avLst/>
          </a:prstGeom>
        </p:spPr>
      </p:pic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DF65DA30-26F8-2258-4125-57C58125200E}"/>
              </a:ext>
            </a:extLst>
          </p:cNvPr>
          <p:cNvSpPr/>
          <p:nvPr/>
        </p:nvSpPr>
        <p:spPr>
          <a:xfrm>
            <a:off x="6174670" y="505859"/>
            <a:ext cx="5817476" cy="1781503"/>
          </a:xfrm>
          <a:prstGeom prst="roundRect">
            <a:avLst/>
          </a:prstGeom>
          <a:gradFill>
            <a:gsLst>
              <a:gs pos="100000">
                <a:schemeClr val="accent1">
                  <a:alpha val="51000"/>
                </a:schemeClr>
              </a:gs>
              <a:gs pos="100000">
                <a:srgbClr val="01394F">
                  <a:alpha val="80000"/>
                </a:srgbClr>
              </a:gs>
              <a:gs pos="100000">
                <a:schemeClr val="accent5"/>
              </a:gs>
            </a:gsLst>
            <a:lin ang="8100000" scaled="1"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9834B3-8C40-186D-1D61-5A1B84C36FF5}"/>
              </a:ext>
            </a:extLst>
          </p:cNvPr>
          <p:cNvSpPr txBox="1"/>
          <p:nvPr/>
        </p:nvSpPr>
        <p:spPr>
          <a:xfrm>
            <a:off x="6387505" y="630560"/>
            <a:ext cx="539180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dirty="0"/>
          </a:p>
          <a:p>
            <a:pPr algn="ctr"/>
            <a:r>
              <a:rPr lang="en-US" sz="2400" dirty="0"/>
              <a:t>This presentation will compare the following 5 medical spas competitors to SKINNEY </a:t>
            </a:r>
            <a:r>
              <a:rPr lang="en-US" sz="2400" dirty="0" err="1"/>
              <a:t>medspa</a:t>
            </a:r>
            <a:endParaRPr lang="en-US" sz="2400" dirty="0"/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8381454D-B124-6564-AFB5-BE1157D2E8AB}"/>
              </a:ext>
            </a:extLst>
          </p:cNvPr>
          <p:cNvSpPr/>
          <p:nvPr/>
        </p:nvSpPr>
        <p:spPr>
          <a:xfrm>
            <a:off x="6074743" y="2933776"/>
            <a:ext cx="6017330" cy="3745555"/>
          </a:xfrm>
          <a:prstGeom prst="roundRect">
            <a:avLst/>
          </a:prstGeom>
          <a:gradFill>
            <a:gsLst>
              <a:gs pos="100000">
                <a:schemeClr val="accent1">
                  <a:alpha val="51000"/>
                </a:schemeClr>
              </a:gs>
              <a:gs pos="100000">
                <a:srgbClr val="01394F">
                  <a:alpha val="80000"/>
                </a:srgbClr>
              </a:gs>
              <a:gs pos="100000">
                <a:schemeClr val="accent5"/>
              </a:gs>
            </a:gsLst>
            <a:lin ang="8100000" scaled="1"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BE95003-F261-54B2-5DC9-E53791F5D845}"/>
              </a:ext>
            </a:extLst>
          </p:cNvPr>
          <p:cNvSpPr txBox="1"/>
          <p:nvPr/>
        </p:nvSpPr>
        <p:spPr>
          <a:xfrm>
            <a:off x="6485462" y="3135793"/>
            <a:ext cx="539180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This presentation will include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dirty="0"/>
              <a:t>inputting a lead for a specific treatment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dirty="0"/>
              <a:t>documenting the follow up procedure 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US" dirty="0"/>
              <a:t>including texts sent 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US" dirty="0"/>
              <a:t>calls made to the “lead”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US" dirty="0"/>
              <a:t>text engagement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US" dirty="0"/>
              <a:t>recorded phone call with the front desk staff 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dirty="0"/>
              <a:t>The call will include measuring customer service skills, knowledge pertaining to the treatment, pricing, and booking as well as their excitement towards the spa, treatment, and staff.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20924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</a:schemeClr>
            </a:gs>
            <a:gs pos="3000">
              <a:schemeClr val="accent1">
                <a:lumMod val="60000"/>
                <a:lumOff val="40000"/>
              </a:schemeClr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" name="Object 15" hidden="1">
            <a:extLst>
              <a:ext uri="{FF2B5EF4-FFF2-40B4-BE49-F238E27FC236}">
                <a16:creationId xmlns:a16="http://schemas.microsoft.com/office/drawing/2014/main" id="{4CA7D529-19C9-4E13-8E77-1ACD25E70DA0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27021685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383" imgH="384" progId="TCLayout.ActiveDocument.1">
                  <p:embed/>
                </p:oleObj>
              </mc:Choice>
              <mc:Fallback>
                <p:oleObj name="think-cell Slide" r:id="rId4" imgW="383" imgH="384" progId="TCLayout.ActiveDocument.1">
                  <p:embed/>
                  <p:pic>
                    <p:nvPicPr>
                      <p:cNvPr id="16" name="Object 15" hidden="1">
                        <a:extLst>
                          <a:ext uri="{FF2B5EF4-FFF2-40B4-BE49-F238E27FC236}">
                            <a16:creationId xmlns:a16="http://schemas.microsoft.com/office/drawing/2014/main" id="{4CA7D529-19C9-4E13-8E77-1ACD25E70DA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50D8F1F4-7DC0-4F43-8FBE-895EE041A0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>
            <a:normAutofit fontScale="90000"/>
          </a:bodyPr>
          <a:lstStyle/>
          <a:p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Sperling Dermatology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hlinkClick r:id="rId6"/>
              </a:rPr>
              <a:t>https://promo.sperlingdermatology.com/emsculpt</a:t>
            </a: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159DED5-0A40-476C-9157-40B699796F21}"/>
              </a:ext>
            </a:extLst>
          </p:cNvPr>
          <p:cNvSpPr/>
          <p:nvPr/>
        </p:nvSpPr>
        <p:spPr>
          <a:xfrm>
            <a:off x="177669" y="3039395"/>
            <a:ext cx="1959236" cy="400750"/>
          </a:xfrm>
          <a:prstGeom prst="rect">
            <a:avLst/>
          </a:prstGeom>
        </p:spPr>
        <p:txBody>
          <a:bodyPr wrap="square" lIns="0" tIns="0" rIns="0" bIns="0" anchor="ctr">
            <a:noAutofit/>
          </a:bodyPr>
          <a:lstStyle/>
          <a:p>
            <a:pPr>
              <a:spcBef>
                <a:spcPts val="600"/>
              </a:spcBef>
            </a:pPr>
            <a:r>
              <a:rPr lang="en-US" sz="1600" i="0" dirty="0">
                <a:solidFill>
                  <a:schemeClr val="bg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Issues with website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E5BD1FA-B5ED-43E4-8FB9-50D4CE802385}"/>
              </a:ext>
            </a:extLst>
          </p:cNvPr>
          <p:cNvSpPr/>
          <p:nvPr/>
        </p:nvSpPr>
        <p:spPr>
          <a:xfrm>
            <a:off x="177669" y="3626135"/>
            <a:ext cx="1959236" cy="400750"/>
          </a:xfrm>
          <a:prstGeom prst="rect">
            <a:avLst/>
          </a:prstGeom>
        </p:spPr>
        <p:txBody>
          <a:bodyPr wrap="square" lIns="0" tIns="0" rIns="0" bIns="0" anchor="ctr">
            <a:noAutofit/>
          </a:bodyPr>
          <a:lstStyle/>
          <a:p>
            <a:pPr>
              <a:spcBef>
                <a:spcPts val="600"/>
              </a:spcBef>
            </a:pPr>
            <a:r>
              <a:rPr lang="en-US" sz="1600" i="0" dirty="0">
                <a:solidFill>
                  <a:schemeClr val="bg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Coupon on page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E45379AF-4059-49E1-B59A-4A5672FD45FE}"/>
              </a:ext>
            </a:extLst>
          </p:cNvPr>
          <p:cNvSpPr/>
          <p:nvPr/>
        </p:nvSpPr>
        <p:spPr>
          <a:xfrm>
            <a:off x="177669" y="4388552"/>
            <a:ext cx="1959236" cy="400750"/>
          </a:xfrm>
          <a:prstGeom prst="rect">
            <a:avLst/>
          </a:prstGeom>
        </p:spPr>
        <p:txBody>
          <a:bodyPr wrap="square" lIns="0" tIns="0" rIns="0" bIns="0" anchor="ctr">
            <a:noAutofit/>
          </a:bodyPr>
          <a:lstStyle/>
          <a:p>
            <a:pPr>
              <a:spcBef>
                <a:spcPts val="600"/>
              </a:spcBef>
            </a:pPr>
            <a:r>
              <a:rPr lang="en-US" sz="1600" i="0" dirty="0">
                <a:solidFill>
                  <a:schemeClr val="bg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Gravity form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427BF75F-C53F-4058-9491-936B7BEBDD0B}"/>
              </a:ext>
            </a:extLst>
          </p:cNvPr>
          <p:cNvSpPr/>
          <p:nvPr/>
        </p:nvSpPr>
        <p:spPr>
          <a:xfrm>
            <a:off x="177669" y="4975292"/>
            <a:ext cx="1959236" cy="400750"/>
          </a:xfrm>
          <a:prstGeom prst="rect">
            <a:avLst/>
          </a:prstGeom>
        </p:spPr>
        <p:txBody>
          <a:bodyPr wrap="square" lIns="0" tIns="0" rIns="0" bIns="0" anchor="ctr">
            <a:noAutofit/>
          </a:bodyPr>
          <a:lstStyle/>
          <a:p>
            <a:pPr>
              <a:spcBef>
                <a:spcPts val="600"/>
              </a:spcBef>
            </a:pPr>
            <a:r>
              <a:rPr lang="en-US" sz="1600" i="0" dirty="0">
                <a:solidFill>
                  <a:schemeClr val="bg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Confirmation page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37918550-7B8C-4736-9227-82D8DA6BC673}"/>
              </a:ext>
            </a:extLst>
          </p:cNvPr>
          <p:cNvSpPr/>
          <p:nvPr/>
        </p:nvSpPr>
        <p:spPr>
          <a:xfrm>
            <a:off x="177670" y="1843089"/>
            <a:ext cx="6388360" cy="999132"/>
          </a:xfrm>
          <a:prstGeom prst="rect">
            <a:avLst/>
          </a:prstGeom>
        </p:spPr>
        <p:txBody>
          <a:bodyPr wrap="square" lIns="0" tIns="0" rIns="0" bIns="0" anchor="t" anchorCtr="0">
            <a:noAutofit/>
          </a:bodyPr>
          <a:lstStyle/>
          <a:p>
            <a:pPr>
              <a:spcBef>
                <a:spcPts val="600"/>
              </a:spcBef>
            </a:pPr>
            <a:r>
              <a:rPr lang="en-US" sz="2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Date lead input: June 29</a:t>
            </a:r>
          </a:p>
          <a:p>
            <a:pPr>
              <a:spcBef>
                <a:spcPts val="600"/>
              </a:spcBef>
            </a:pPr>
            <a:r>
              <a:rPr lang="en-US" sz="2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Treatment inquired about: </a:t>
            </a:r>
            <a:r>
              <a:rPr lang="en-US" sz="2600" b="1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Emsculpt</a:t>
            </a:r>
            <a:endParaRPr lang="en-US" sz="2600" b="1" i="0" dirty="0">
              <a:solidFill>
                <a:schemeClr val="bg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10" name="Picture 9" descr="A screenshot of a blue box&#10;&#10;Description automatically generated">
            <a:extLst>
              <a:ext uri="{FF2B5EF4-FFF2-40B4-BE49-F238E27FC236}">
                <a16:creationId xmlns:a16="http://schemas.microsoft.com/office/drawing/2014/main" id="{572224A9-A222-421A-1028-E25B219A150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9356" y="1421783"/>
            <a:ext cx="5465911" cy="507109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C71D1F6-2F2B-012A-1657-944781E5AC4E}"/>
              </a:ext>
            </a:extLst>
          </p:cNvPr>
          <p:cNvSpPr txBox="1"/>
          <p:nvPr/>
        </p:nvSpPr>
        <p:spPr>
          <a:xfrm>
            <a:off x="2809866" y="3067718"/>
            <a:ext cx="247841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NO</a:t>
            </a:r>
          </a:p>
          <a:p>
            <a:endParaRPr lang="en-US" b="1" dirty="0"/>
          </a:p>
          <a:p>
            <a:r>
              <a:rPr lang="en-US" b="1" dirty="0"/>
              <a:t>YES (Up to $,1200 OFF)</a:t>
            </a:r>
          </a:p>
          <a:p>
            <a:endParaRPr lang="en-US" b="1" dirty="0"/>
          </a:p>
          <a:p>
            <a:endParaRPr lang="en-US" b="1" dirty="0"/>
          </a:p>
          <a:p>
            <a:r>
              <a:rPr lang="en-US" b="1" dirty="0"/>
              <a:t>YES</a:t>
            </a:r>
          </a:p>
          <a:p>
            <a:endParaRPr lang="en-US" b="1" dirty="0"/>
          </a:p>
          <a:p>
            <a:r>
              <a:rPr lang="en-US" b="1" dirty="0"/>
              <a:t>YES</a:t>
            </a:r>
          </a:p>
        </p:txBody>
      </p:sp>
    </p:spTree>
    <p:extLst>
      <p:ext uri="{BB962C8B-B14F-4D97-AF65-F5344CB8AC3E}">
        <p14:creationId xmlns:p14="http://schemas.microsoft.com/office/powerpoint/2010/main" val="23642034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</a:schemeClr>
            </a:gs>
            <a:gs pos="3000">
              <a:schemeClr val="accent1">
                <a:lumMod val="60000"/>
                <a:lumOff val="40000"/>
              </a:schemeClr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" name="Object 15" hidden="1">
            <a:extLst>
              <a:ext uri="{FF2B5EF4-FFF2-40B4-BE49-F238E27FC236}">
                <a16:creationId xmlns:a16="http://schemas.microsoft.com/office/drawing/2014/main" id="{4CA7D529-19C9-4E13-8E77-1ACD25E70DA0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383" imgH="384" progId="TCLayout.ActiveDocument.1">
                  <p:embed/>
                </p:oleObj>
              </mc:Choice>
              <mc:Fallback>
                <p:oleObj name="think-cell Slide" r:id="rId4" imgW="383" imgH="384" progId="TCLayout.ActiveDocument.1">
                  <p:embed/>
                  <p:pic>
                    <p:nvPicPr>
                      <p:cNvPr id="16" name="Object 15" hidden="1">
                        <a:extLst>
                          <a:ext uri="{FF2B5EF4-FFF2-40B4-BE49-F238E27FC236}">
                            <a16:creationId xmlns:a16="http://schemas.microsoft.com/office/drawing/2014/main" id="{4CA7D529-19C9-4E13-8E77-1ACD25E70DA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50D8F1F4-7DC0-4F43-8FBE-895EE041A0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>
            <a:normAutofit fontScale="90000"/>
          </a:bodyPr>
          <a:lstStyle/>
          <a:p>
            <a:pPr algn="ctr"/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Sperling Dermatology  Text Follow- Up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159DED5-0A40-476C-9157-40B699796F21}"/>
              </a:ext>
            </a:extLst>
          </p:cNvPr>
          <p:cNvSpPr/>
          <p:nvPr/>
        </p:nvSpPr>
        <p:spPr>
          <a:xfrm>
            <a:off x="441064" y="1589567"/>
            <a:ext cx="7434575" cy="510914"/>
          </a:xfrm>
          <a:prstGeom prst="rect">
            <a:avLst/>
          </a:prstGeom>
        </p:spPr>
        <p:txBody>
          <a:bodyPr wrap="square" lIns="0" tIns="0" rIns="0" bIns="0" anchor="ctr">
            <a:noAutofit/>
          </a:bodyPr>
          <a:lstStyle/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b="1" i="0" dirty="0">
                <a:solidFill>
                  <a:schemeClr val="bg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Initial Text Message-received on the same day the lead was input 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E5BD1FA-B5ED-43E4-8FB9-50D4CE802385}"/>
              </a:ext>
            </a:extLst>
          </p:cNvPr>
          <p:cNvSpPr/>
          <p:nvPr/>
        </p:nvSpPr>
        <p:spPr>
          <a:xfrm>
            <a:off x="441064" y="3973217"/>
            <a:ext cx="6918381" cy="400750"/>
          </a:xfrm>
          <a:prstGeom prst="rect">
            <a:avLst/>
          </a:prstGeom>
        </p:spPr>
        <p:txBody>
          <a:bodyPr wrap="square" lIns="0" tIns="0" rIns="0" bIns="0" anchor="ctr">
            <a:noAutofit/>
          </a:bodyPr>
          <a:lstStyle/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2</a:t>
            </a:r>
            <a:r>
              <a:rPr lang="en-US" sz="1600" b="1" baseline="30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nd</a:t>
            </a:r>
            <a:r>
              <a:rPr lang="en-US" sz="1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Text </a:t>
            </a:r>
            <a:r>
              <a:rPr lang="en-US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Message-received on the same day the lead was input</a:t>
            </a:r>
            <a:endParaRPr lang="en-US" b="1" i="0" dirty="0">
              <a:solidFill>
                <a:schemeClr val="bg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37918550-7B8C-4736-9227-82D8DA6BC673}"/>
              </a:ext>
            </a:extLst>
          </p:cNvPr>
          <p:cNvSpPr/>
          <p:nvPr/>
        </p:nvSpPr>
        <p:spPr>
          <a:xfrm>
            <a:off x="2861187" y="1667053"/>
            <a:ext cx="6990735" cy="563113"/>
          </a:xfrm>
          <a:prstGeom prst="rect">
            <a:avLst/>
          </a:prstGeom>
        </p:spPr>
        <p:txBody>
          <a:bodyPr wrap="square" lIns="0" tIns="0" rIns="0" bIns="0" anchor="t" anchorCtr="0">
            <a:noAutofit/>
          </a:bodyPr>
          <a:lstStyle/>
          <a:p>
            <a:pPr>
              <a:spcBef>
                <a:spcPts val="600"/>
              </a:spcBef>
            </a:pPr>
            <a:endParaRPr lang="en-US" sz="2600" b="1" i="0" dirty="0">
              <a:solidFill>
                <a:schemeClr val="bg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12" name="Picture 11" descr="A black rectangle with white dots&#10;&#10;Description automatically generated">
            <a:extLst>
              <a:ext uri="{FF2B5EF4-FFF2-40B4-BE49-F238E27FC236}">
                <a16:creationId xmlns:a16="http://schemas.microsoft.com/office/drawing/2014/main" id="{635859EA-825E-4B83-CA24-2603DAC772D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361" y="2174590"/>
            <a:ext cx="8230985" cy="125440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23A442A-875B-DB1D-D485-E5589E2236D7}"/>
              </a:ext>
            </a:extLst>
          </p:cNvPr>
          <p:cNvSpPr txBox="1"/>
          <p:nvPr/>
        </p:nvSpPr>
        <p:spPr>
          <a:xfrm>
            <a:off x="1696065" y="3428999"/>
            <a:ext cx="61795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/>
              <a:t>*This link opens up to a before and after image of </a:t>
            </a:r>
            <a:r>
              <a:rPr lang="en-US" i="1" dirty="0" err="1"/>
              <a:t>Emsculpt</a:t>
            </a:r>
            <a:r>
              <a:rPr lang="en-US" i="1" dirty="0"/>
              <a:t> Neo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B8672ACF-614D-CE3A-50FE-72323D20977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361" y="4683408"/>
            <a:ext cx="8230984" cy="618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52344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</a:schemeClr>
            </a:gs>
            <a:gs pos="3000">
              <a:schemeClr val="accent1">
                <a:lumMod val="60000"/>
                <a:lumOff val="40000"/>
              </a:schemeClr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" name="Object 15" hidden="1">
            <a:extLst>
              <a:ext uri="{FF2B5EF4-FFF2-40B4-BE49-F238E27FC236}">
                <a16:creationId xmlns:a16="http://schemas.microsoft.com/office/drawing/2014/main" id="{4CA7D529-19C9-4E13-8E77-1ACD25E70DA0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383" imgH="384" progId="TCLayout.ActiveDocument.1">
                  <p:embed/>
                </p:oleObj>
              </mc:Choice>
              <mc:Fallback>
                <p:oleObj name="think-cell Slide" r:id="rId4" imgW="383" imgH="384" progId="TCLayout.ActiveDocument.1">
                  <p:embed/>
                  <p:pic>
                    <p:nvPicPr>
                      <p:cNvPr id="16" name="Object 15" hidden="1">
                        <a:extLst>
                          <a:ext uri="{FF2B5EF4-FFF2-40B4-BE49-F238E27FC236}">
                            <a16:creationId xmlns:a16="http://schemas.microsoft.com/office/drawing/2014/main" id="{4CA7D529-19C9-4E13-8E77-1ACD25E70DA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50D8F1F4-7DC0-4F43-8FBE-895EE041A0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>
            <a:normAutofit fontScale="90000"/>
          </a:bodyPr>
          <a:lstStyle/>
          <a:p>
            <a:pPr algn="ctr"/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Sperling Dermatology Text Follow-Up 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159DED5-0A40-476C-9157-40B699796F21}"/>
              </a:ext>
            </a:extLst>
          </p:cNvPr>
          <p:cNvSpPr/>
          <p:nvPr/>
        </p:nvSpPr>
        <p:spPr>
          <a:xfrm>
            <a:off x="441064" y="1517965"/>
            <a:ext cx="8275233" cy="510914"/>
          </a:xfrm>
          <a:prstGeom prst="rect">
            <a:avLst/>
          </a:prstGeom>
        </p:spPr>
        <p:txBody>
          <a:bodyPr wrap="square" lIns="0" tIns="0" rIns="0" bIns="0" anchor="ctr">
            <a:noAutofit/>
          </a:bodyPr>
          <a:lstStyle/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b="1" i="0" dirty="0">
                <a:solidFill>
                  <a:schemeClr val="bg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3rd Text Message-received the same day th</a:t>
            </a:r>
            <a:r>
              <a:rPr lang="en-US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 input was made</a:t>
            </a:r>
            <a:r>
              <a:rPr lang="en-US" b="1" i="0" dirty="0">
                <a:solidFill>
                  <a:schemeClr val="bg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E5BD1FA-B5ED-43E4-8FB9-50D4CE802385}"/>
              </a:ext>
            </a:extLst>
          </p:cNvPr>
          <p:cNvSpPr/>
          <p:nvPr/>
        </p:nvSpPr>
        <p:spPr>
          <a:xfrm>
            <a:off x="517261" y="3944966"/>
            <a:ext cx="8965952" cy="402080"/>
          </a:xfrm>
          <a:prstGeom prst="rect">
            <a:avLst/>
          </a:prstGeom>
        </p:spPr>
        <p:txBody>
          <a:bodyPr wrap="square" lIns="0" tIns="0" rIns="0" bIns="0" anchor="ctr">
            <a:noAutofit/>
          </a:bodyPr>
          <a:lstStyle/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4th and 5</a:t>
            </a:r>
            <a:r>
              <a:rPr lang="en-US" sz="1600" b="1" baseline="30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th</a:t>
            </a:r>
            <a:r>
              <a:rPr lang="en-US" sz="1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Text </a:t>
            </a:r>
            <a:r>
              <a:rPr lang="en-US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Message-received the second day after the lead was input</a:t>
            </a:r>
            <a:endParaRPr lang="en-US" b="1" i="0" dirty="0">
              <a:solidFill>
                <a:schemeClr val="bg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4C6D819-97F7-BBF1-85FC-26BD2BC02D3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523" y="2028879"/>
            <a:ext cx="10570292" cy="1348957"/>
          </a:xfrm>
          <a:prstGeom prst="rect">
            <a:avLst/>
          </a:prstGeom>
        </p:spPr>
      </p:pic>
      <p:pic>
        <p:nvPicPr>
          <p:cNvPr id="12" name="Picture 11" descr="A screenshot of a phone&#10;&#10;Description automatically generated">
            <a:extLst>
              <a:ext uri="{FF2B5EF4-FFF2-40B4-BE49-F238E27FC236}">
                <a16:creationId xmlns:a16="http://schemas.microsoft.com/office/drawing/2014/main" id="{577EE212-8D2F-D9A3-30CB-B1612C81351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523" y="4743586"/>
            <a:ext cx="10570292" cy="1878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1103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</a:schemeClr>
            </a:gs>
            <a:gs pos="3000">
              <a:schemeClr val="accent1">
                <a:lumMod val="60000"/>
                <a:lumOff val="40000"/>
              </a:schemeClr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" name="Object 15" hidden="1">
            <a:extLst>
              <a:ext uri="{FF2B5EF4-FFF2-40B4-BE49-F238E27FC236}">
                <a16:creationId xmlns:a16="http://schemas.microsoft.com/office/drawing/2014/main" id="{4CA7D529-19C9-4E13-8E77-1ACD25E70DA0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383" imgH="384" progId="TCLayout.ActiveDocument.1">
                  <p:embed/>
                </p:oleObj>
              </mc:Choice>
              <mc:Fallback>
                <p:oleObj name="think-cell Slide" r:id="rId4" imgW="383" imgH="384" progId="TCLayout.ActiveDocument.1">
                  <p:embed/>
                  <p:pic>
                    <p:nvPicPr>
                      <p:cNvPr id="16" name="Object 15" hidden="1">
                        <a:extLst>
                          <a:ext uri="{FF2B5EF4-FFF2-40B4-BE49-F238E27FC236}">
                            <a16:creationId xmlns:a16="http://schemas.microsoft.com/office/drawing/2014/main" id="{4CA7D529-19C9-4E13-8E77-1ACD25E70DA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50D8F1F4-7DC0-4F43-8FBE-895EE041A047}"/>
              </a:ext>
            </a:extLst>
          </p:cNvPr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3000">
                <a:schemeClr val="accent1">
                  <a:lumMod val="60000"/>
                  <a:lumOff val="40000"/>
                </a:schemeClr>
              </a:gs>
            </a:gsLst>
            <a:lin ang="8100000" scaled="1"/>
          </a:gradFill>
        </p:spPr>
        <p:txBody>
          <a:bodyPr vert="horz">
            <a:normAutofit fontScale="90000"/>
          </a:bodyPr>
          <a:lstStyle/>
          <a:p>
            <a:pPr algn="ctr"/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Sperling Dermatology Text Engagement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7E78DD-1BFC-A03A-2A27-0C04140C1817}"/>
              </a:ext>
            </a:extLst>
          </p:cNvPr>
          <p:cNvSpPr txBox="1"/>
          <p:nvPr/>
        </p:nvSpPr>
        <p:spPr>
          <a:xfrm>
            <a:off x="337825" y="1567841"/>
            <a:ext cx="87324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Commenced with text engagement on 7/6 – 8 days after lead was input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Reply came 4 days </a:t>
            </a:r>
            <a:r>
              <a:rPr lang="en-US" dirty="0" err="1"/>
              <a:t>later_after</a:t>
            </a:r>
            <a:r>
              <a:rPr lang="en-US" dirty="0"/>
              <a:t> a second attempt was made </a:t>
            </a:r>
          </a:p>
        </p:txBody>
      </p:sp>
      <p:pic>
        <p:nvPicPr>
          <p:cNvPr id="8" name="Picture 7" descr="A screenshot of a chat&#10;&#10;Description automatically generated">
            <a:extLst>
              <a:ext uri="{FF2B5EF4-FFF2-40B4-BE49-F238E27FC236}">
                <a16:creationId xmlns:a16="http://schemas.microsoft.com/office/drawing/2014/main" id="{95949BAD-00C9-6047-6A5E-5919D96946D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99125"/>
            <a:ext cx="5775959" cy="3805628"/>
          </a:xfrm>
          <a:prstGeom prst="rect">
            <a:avLst/>
          </a:prstGeom>
        </p:spPr>
      </p:pic>
      <p:pic>
        <p:nvPicPr>
          <p:cNvPr id="5" name="Picture 4" descr="A screenshot of a chat&#10;&#10;Description automatically generated">
            <a:extLst>
              <a:ext uri="{FF2B5EF4-FFF2-40B4-BE49-F238E27FC236}">
                <a16:creationId xmlns:a16="http://schemas.microsoft.com/office/drawing/2014/main" id="{0CAACBB1-6A43-27F2-65F9-055792EC987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5959" y="2399124"/>
            <a:ext cx="6309361" cy="3805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11599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</a:schemeClr>
            </a:gs>
            <a:gs pos="3000">
              <a:schemeClr val="accent1">
                <a:lumMod val="60000"/>
                <a:lumOff val="40000"/>
              </a:schemeClr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6F3D1070-3220-C454-07DD-45251AE5CF9B}"/>
              </a:ext>
            </a:extLst>
          </p:cNvPr>
          <p:cNvSpPr/>
          <p:nvPr/>
        </p:nvSpPr>
        <p:spPr>
          <a:xfrm>
            <a:off x="737418" y="1681316"/>
            <a:ext cx="5358581" cy="1004219"/>
          </a:xfrm>
          <a:prstGeom prst="roundRect">
            <a:avLst/>
          </a:prstGeom>
          <a:solidFill>
            <a:srgbClr val="F0424D"/>
          </a:solidFill>
          <a:ln>
            <a:solidFill>
              <a:schemeClr val="accent1">
                <a:shade val="15000"/>
                <a:alpha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6" name="Object 15" hidden="1">
            <a:extLst>
              <a:ext uri="{FF2B5EF4-FFF2-40B4-BE49-F238E27FC236}">
                <a16:creationId xmlns:a16="http://schemas.microsoft.com/office/drawing/2014/main" id="{588F1700-A14F-4D56-9734-BDE05065781B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383" imgH="384" progId="TCLayout.ActiveDocument.1">
                  <p:embed/>
                </p:oleObj>
              </mc:Choice>
              <mc:Fallback>
                <p:oleObj name="think-cell Slide" r:id="rId4" imgW="383" imgH="384" progId="TCLayout.ActiveDocument.1">
                  <p:embed/>
                  <p:pic>
                    <p:nvPicPr>
                      <p:cNvPr id="16" name="Object 15" hidden="1">
                        <a:extLst>
                          <a:ext uri="{FF2B5EF4-FFF2-40B4-BE49-F238E27FC236}">
                            <a16:creationId xmlns:a16="http://schemas.microsoft.com/office/drawing/2014/main" id="{588F1700-A14F-4D56-9734-BDE05065781B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9" name="Slide Number Placeholder 38">
            <a:extLst>
              <a:ext uri="{FF2B5EF4-FFF2-40B4-BE49-F238E27FC236}">
                <a16:creationId xmlns:a16="http://schemas.microsoft.com/office/drawing/2014/main" id="{4B5462AF-386C-48A0-9C47-2C7F2754F4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19847-F5C6-4FA6-BEBE-1B1AD729EBDF}" type="slidenum">
              <a:rPr lang="en-US" smtClean="0"/>
              <a:t>7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70BACB9-6374-D7A1-3D0D-7657A9FCEC30}"/>
              </a:ext>
            </a:extLst>
          </p:cNvPr>
          <p:cNvSpPr txBox="1"/>
          <p:nvPr/>
        </p:nvSpPr>
        <p:spPr>
          <a:xfrm>
            <a:off x="1342102" y="1623222"/>
            <a:ext cx="4542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Sperling Dermatology</a:t>
            </a:r>
          </a:p>
        </p:txBody>
      </p:sp>
      <p:sp>
        <p:nvSpPr>
          <p:cNvPr id="27" name="Rectangle: Rounded Corners 28">
            <a:extLst>
              <a:ext uri="{FF2B5EF4-FFF2-40B4-BE49-F238E27FC236}">
                <a16:creationId xmlns:a16="http://schemas.microsoft.com/office/drawing/2014/main" id="{6E5E967D-74A8-CDD2-6F69-A2ABF31FD665}"/>
              </a:ext>
            </a:extLst>
          </p:cNvPr>
          <p:cNvSpPr/>
          <p:nvPr/>
        </p:nvSpPr>
        <p:spPr>
          <a:xfrm>
            <a:off x="7157849" y="512724"/>
            <a:ext cx="4434383" cy="572804"/>
          </a:xfrm>
          <a:prstGeom prst="roundRect">
            <a:avLst>
              <a:gd name="adj" fmla="val 50000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44000" tIns="0" rIns="144000" bIns="0" rtlCol="0" anchor="ctr"/>
          <a:lstStyle/>
          <a:p>
            <a:pPr algn="r"/>
            <a:r>
              <a:rPr lang="en-US" sz="1200" b="1" dirty="0">
                <a:latin typeface="Segoe UI" panose="020B0502040204020203" pitchFamily="34" charset="0"/>
                <a:cs typeface="Segoe UI" panose="020B0502040204020203" pitchFamily="34" charset="0"/>
              </a:rPr>
              <a:t>35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81CC99-695B-8136-5BAA-CD0F91C50CCC}"/>
              </a:ext>
            </a:extLst>
          </p:cNvPr>
          <p:cNvSpPr txBox="1"/>
          <p:nvPr/>
        </p:nvSpPr>
        <p:spPr>
          <a:xfrm>
            <a:off x="1884232" y="371466"/>
            <a:ext cx="821841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/>
              <a:t>DIRECT PHONE CALL COMPARISON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25246B2-2693-5B44-A205-BC9A4752464B}"/>
              </a:ext>
            </a:extLst>
          </p:cNvPr>
          <p:cNvSpPr txBox="1"/>
          <p:nvPr/>
        </p:nvSpPr>
        <p:spPr>
          <a:xfrm>
            <a:off x="1460090" y="3004254"/>
            <a:ext cx="41000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The first &amp; only call made was received the 2</a:t>
            </a:r>
            <a:r>
              <a:rPr lang="en-US" baseline="30000" dirty="0"/>
              <a:t>nd</a:t>
            </a:r>
            <a:r>
              <a:rPr lang="en-US" dirty="0"/>
              <a:t> day after the lead was input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Voicemail was left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AC349D99-BF5C-66D7-BBD8-D4B177690E2B}"/>
              </a:ext>
            </a:extLst>
          </p:cNvPr>
          <p:cNvSpPr/>
          <p:nvPr/>
        </p:nvSpPr>
        <p:spPr>
          <a:xfrm>
            <a:off x="6990735" y="1681316"/>
            <a:ext cx="4748981" cy="1004219"/>
          </a:xfrm>
          <a:prstGeom prst="roundRect">
            <a:avLst/>
          </a:prstGeom>
          <a:solidFill>
            <a:srgbClr val="00B0F0">
              <a:alpha val="80000"/>
            </a:srgb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0D4AF06-E72A-0E10-35BC-445119BAE885}"/>
              </a:ext>
            </a:extLst>
          </p:cNvPr>
          <p:cNvSpPr txBox="1"/>
          <p:nvPr/>
        </p:nvSpPr>
        <p:spPr>
          <a:xfrm>
            <a:off x="8519652" y="1718637"/>
            <a:ext cx="4114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SKINNEY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85F663D-3A4D-B39B-3A4C-EFD28E5AC25D}"/>
              </a:ext>
            </a:extLst>
          </p:cNvPr>
          <p:cNvSpPr txBox="1"/>
          <p:nvPr/>
        </p:nvSpPr>
        <p:spPr>
          <a:xfrm>
            <a:off x="6990735" y="3004254"/>
            <a:ext cx="410005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The </a:t>
            </a:r>
            <a:r>
              <a:rPr lang="en-US" b="1" dirty="0"/>
              <a:t>first</a:t>
            </a:r>
            <a:r>
              <a:rPr lang="en-US" dirty="0"/>
              <a:t> call was received the day the lead was input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Voicemail was left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The </a:t>
            </a:r>
            <a:r>
              <a:rPr lang="en-US" b="1" dirty="0"/>
              <a:t>second</a:t>
            </a:r>
            <a:r>
              <a:rPr lang="en-US" dirty="0"/>
              <a:t> call was received the 2</a:t>
            </a:r>
            <a:r>
              <a:rPr lang="en-US" baseline="30000" dirty="0"/>
              <a:t>nd</a:t>
            </a:r>
            <a:r>
              <a:rPr lang="en-US" dirty="0"/>
              <a:t> day after the lead was input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Voicemail was left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The </a:t>
            </a:r>
            <a:r>
              <a:rPr lang="en-US" b="1" dirty="0"/>
              <a:t>third</a:t>
            </a:r>
            <a:r>
              <a:rPr lang="en-US" dirty="0"/>
              <a:t> call was received 5 days after the lead was input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Voicemail was left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1878040-CBC6-0B02-D879-542AAC62F10B}"/>
              </a:ext>
            </a:extLst>
          </p:cNvPr>
          <p:cNvSpPr txBox="1"/>
          <p:nvPr/>
        </p:nvSpPr>
        <p:spPr>
          <a:xfrm>
            <a:off x="7379075" y="2313090"/>
            <a:ext cx="460149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i="1" dirty="0"/>
              <a:t>A direct call was placed the same day a lead was input </a:t>
            </a:r>
          </a:p>
        </p:txBody>
      </p:sp>
    </p:spTree>
    <p:extLst>
      <p:ext uri="{BB962C8B-B14F-4D97-AF65-F5344CB8AC3E}">
        <p14:creationId xmlns:p14="http://schemas.microsoft.com/office/powerpoint/2010/main" val="37786805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8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0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67F106-D4A3-418F-7148-885069C79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dirty="0">
                <a:solidFill>
                  <a:srgbClr val="FFFFFF"/>
                </a:solidFill>
              </a:rPr>
              <a:t>RECORDED CALL</a:t>
            </a:r>
            <a:br>
              <a:rPr lang="en-US" dirty="0">
                <a:solidFill>
                  <a:srgbClr val="FFFFFF"/>
                </a:solidFill>
              </a:rPr>
            </a:b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notes &amp; links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419C6A-D1A0-9C91-3A60-9774B21ED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97019847-F5C6-4FA6-BEBE-1B1AD729EBDF}" type="slidenum">
              <a:rPr 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8</a:t>
            </a:fld>
            <a:endParaRPr 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1A9AD4B-086A-EDF1-D9C2-9BA2E1FEF73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367695" y="586855"/>
            <a:ext cx="6554788" cy="75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hlinkClick r:id="rId3"/>
              </a:rPr>
              <a:t>https://drive.google.com/file/d/10PwoqhGrwVOpoy6eINz1XSOBFE9YIC-H/view?usp=sharing</a:t>
            </a:r>
            <a:r>
              <a:rPr lang="en-US" sz="2400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80EEB4-11B8-FE6A-EFF2-3FA3BB9334DA}"/>
              </a:ext>
            </a:extLst>
          </p:cNvPr>
          <p:cNvSpPr txBox="1"/>
          <p:nvPr/>
        </p:nvSpPr>
        <p:spPr>
          <a:xfrm>
            <a:off x="4219618" y="69428"/>
            <a:ext cx="6858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First Recorded Call Attempt: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AE13191-467C-2AFF-7970-D8E7B9C2CB82}"/>
              </a:ext>
            </a:extLst>
          </p:cNvPr>
          <p:cNvSpPr txBox="1"/>
          <p:nvPr/>
        </p:nvSpPr>
        <p:spPr>
          <a:xfrm>
            <a:off x="4219618" y="3102960"/>
            <a:ext cx="708239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*Initially the call was transferred to a body sculpting tech – they did not answer so we had to leave a voicemail – they did return the call (unable to answer at the time of the call back)</a:t>
            </a:r>
          </a:p>
          <a:p>
            <a:r>
              <a:rPr lang="en-US" dirty="0"/>
              <a:t>**2</a:t>
            </a:r>
            <a:r>
              <a:rPr lang="en-US" baseline="30000" dirty="0"/>
              <a:t>nd</a:t>
            </a:r>
            <a:r>
              <a:rPr lang="en-US" dirty="0"/>
              <a:t> call attempt – transferred call again – had to leave another voicemail</a:t>
            </a:r>
          </a:p>
          <a:p>
            <a:r>
              <a:rPr lang="en-US" dirty="0"/>
              <a:t>***They called back again- we were able to answer the call however she was unable to answer any questions – for pricing and # of treatments and results the caller would have to do a virtual consultation with the provider. To find out how the treatment works specifically she transferred the call to a specialist who would be able to answer those questions. (waited on hold for almost 5 minutes and then the call was dropped, they called right back) she was able to answer questions about the treatment specifically </a:t>
            </a:r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7D3DDAF-B64B-5303-B9B6-61A056302F5E}"/>
              </a:ext>
            </a:extLst>
          </p:cNvPr>
          <p:cNvSpPr txBox="1"/>
          <p:nvPr/>
        </p:nvSpPr>
        <p:spPr>
          <a:xfrm>
            <a:off x="4219618" y="1493520"/>
            <a:ext cx="722562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Second Recorded Call:</a:t>
            </a:r>
          </a:p>
          <a:p>
            <a:endParaRPr lang="en-US" dirty="0"/>
          </a:p>
          <a:p>
            <a:r>
              <a:rPr lang="en-US" sz="2400" dirty="0">
                <a:hlinkClick r:id="rId4"/>
              </a:rPr>
              <a:t>https://drive.google.com/file/d/1NBHji3iYJWgm5YcXZU0SVtnl5repO4jB/view?usp=sharing</a:t>
            </a:r>
            <a:r>
              <a:rPr lang="en-US" sz="2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923222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</a:schemeClr>
            </a:gs>
            <a:gs pos="3000">
              <a:schemeClr val="accent1">
                <a:lumMod val="60000"/>
                <a:lumOff val="40000"/>
              </a:schemeClr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" name="Object 15" hidden="1">
            <a:extLst>
              <a:ext uri="{FF2B5EF4-FFF2-40B4-BE49-F238E27FC236}">
                <a16:creationId xmlns:a16="http://schemas.microsoft.com/office/drawing/2014/main" id="{4CA7D529-19C9-4E13-8E77-1ACD25E70DA0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383" imgH="384" progId="TCLayout.ActiveDocument.1">
                  <p:embed/>
                </p:oleObj>
              </mc:Choice>
              <mc:Fallback>
                <p:oleObj name="think-cell Slide" r:id="rId4" imgW="383" imgH="384" progId="TCLayout.ActiveDocument.1">
                  <p:embed/>
                  <p:pic>
                    <p:nvPicPr>
                      <p:cNvPr id="16" name="Object 15" hidden="1">
                        <a:extLst>
                          <a:ext uri="{FF2B5EF4-FFF2-40B4-BE49-F238E27FC236}">
                            <a16:creationId xmlns:a16="http://schemas.microsoft.com/office/drawing/2014/main" id="{4CA7D529-19C9-4E13-8E77-1ACD25E70DA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50D8F1F4-7DC0-4F43-8FBE-895EE041A0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>
            <a:normAutofit fontScale="90000"/>
          </a:bodyPr>
          <a:lstStyle/>
          <a:p>
            <a:pPr algn="ctr"/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THEBODIFY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hlinkClick r:id="rId6"/>
              </a:rPr>
              <a:t>https://www.thebodify.com/</a:t>
            </a: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159DED5-0A40-476C-9157-40B699796F21}"/>
              </a:ext>
            </a:extLst>
          </p:cNvPr>
          <p:cNvSpPr/>
          <p:nvPr/>
        </p:nvSpPr>
        <p:spPr>
          <a:xfrm>
            <a:off x="177669" y="3039395"/>
            <a:ext cx="1959236" cy="400750"/>
          </a:xfrm>
          <a:prstGeom prst="rect">
            <a:avLst/>
          </a:prstGeom>
        </p:spPr>
        <p:txBody>
          <a:bodyPr wrap="square" lIns="0" tIns="0" rIns="0" bIns="0" anchor="ctr">
            <a:noAutofit/>
          </a:bodyPr>
          <a:lstStyle/>
          <a:p>
            <a:pPr>
              <a:spcBef>
                <a:spcPts val="600"/>
              </a:spcBef>
            </a:pPr>
            <a:r>
              <a:rPr lang="en-US" sz="1600" b="1" i="0" dirty="0"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Issues with website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E5BD1FA-B5ED-43E4-8FB9-50D4CE802385}"/>
              </a:ext>
            </a:extLst>
          </p:cNvPr>
          <p:cNvSpPr/>
          <p:nvPr/>
        </p:nvSpPr>
        <p:spPr>
          <a:xfrm>
            <a:off x="177669" y="3854682"/>
            <a:ext cx="1959236" cy="400750"/>
          </a:xfrm>
          <a:prstGeom prst="rect">
            <a:avLst/>
          </a:prstGeom>
        </p:spPr>
        <p:txBody>
          <a:bodyPr wrap="square" lIns="0" tIns="0" rIns="0" bIns="0" anchor="ctr">
            <a:noAutofit/>
          </a:bodyPr>
          <a:lstStyle/>
          <a:p>
            <a:pPr>
              <a:spcBef>
                <a:spcPts val="600"/>
              </a:spcBef>
            </a:pPr>
            <a:r>
              <a:rPr lang="en-US" sz="1600" b="1" i="0" dirty="0"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Coupon on page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E45379AF-4059-49E1-B59A-4A5672FD45FE}"/>
              </a:ext>
            </a:extLst>
          </p:cNvPr>
          <p:cNvSpPr/>
          <p:nvPr/>
        </p:nvSpPr>
        <p:spPr>
          <a:xfrm>
            <a:off x="177669" y="4673346"/>
            <a:ext cx="1959236" cy="400750"/>
          </a:xfrm>
          <a:prstGeom prst="rect">
            <a:avLst/>
          </a:prstGeom>
        </p:spPr>
        <p:txBody>
          <a:bodyPr wrap="square" lIns="0" tIns="0" rIns="0" bIns="0" anchor="ctr">
            <a:noAutofit/>
          </a:bodyPr>
          <a:lstStyle/>
          <a:p>
            <a:pPr>
              <a:spcBef>
                <a:spcPts val="600"/>
              </a:spcBef>
            </a:pPr>
            <a:r>
              <a:rPr lang="en-US" sz="1600" b="1" i="0" dirty="0"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Gravity form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37918550-7B8C-4736-9227-82D8DA6BC673}"/>
              </a:ext>
            </a:extLst>
          </p:cNvPr>
          <p:cNvSpPr/>
          <p:nvPr/>
        </p:nvSpPr>
        <p:spPr>
          <a:xfrm>
            <a:off x="275180" y="1247888"/>
            <a:ext cx="6388360" cy="999132"/>
          </a:xfrm>
          <a:prstGeom prst="rect">
            <a:avLst/>
          </a:prstGeom>
        </p:spPr>
        <p:txBody>
          <a:bodyPr wrap="square" lIns="0" tIns="0" rIns="0" bIns="0" anchor="t" anchorCtr="0">
            <a:noAutofit/>
          </a:bodyPr>
          <a:lstStyle/>
          <a:p>
            <a:pPr>
              <a:spcBef>
                <a:spcPts val="600"/>
              </a:spcBef>
            </a:pPr>
            <a:r>
              <a:rPr lang="en-US" sz="2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Date lead input: June 29</a:t>
            </a:r>
          </a:p>
          <a:p>
            <a:pPr>
              <a:spcBef>
                <a:spcPts val="600"/>
              </a:spcBef>
            </a:pPr>
            <a:r>
              <a:rPr lang="en-US" sz="2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Treatment inquired about: </a:t>
            </a:r>
            <a:r>
              <a:rPr lang="en-US" sz="2600" b="1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Emsculpt</a:t>
            </a:r>
            <a:endParaRPr lang="en-US" sz="2600" b="1" i="0" dirty="0">
              <a:solidFill>
                <a:schemeClr val="bg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2545A22-EF2D-668D-4836-D1CE0C2B3FD9}"/>
              </a:ext>
            </a:extLst>
          </p:cNvPr>
          <p:cNvSpPr txBox="1"/>
          <p:nvPr/>
        </p:nvSpPr>
        <p:spPr>
          <a:xfrm>
            <a:off x="2774731" y="3039395"/>
            <a:ext cx="41936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NO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YES (Up to $2,000 OFF)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NO</a:t>
            </a:r>
          </a:p>
        </p:txBody>
      </p:sp>
    </p:spTree>
    <p:extLst>
      <p:ext uri="{BB962C8B-B14F-4D97-AF65-F5344CB8AC3E}">
        <p14:creationId xmlns:p14="http://schemas.microsoft.com/office/powerpoint/2010/main" val="39808771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TheBodify_Homepage">
            <a:hlinkClick r:id="" action="ppaction://media"/>
            <a:extLst>
              <a:ext uri="{FF2B5EF4-FFF2-40B4-BE49-F238E27FC236}">
                <a16:creationId xmlns:a16="http://schemas.microsoft.com/office/drawing/2014/main" id="{064C1DF7-BA47-954F-DB09-08E28E0A101A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88828" y="457200"/>
            <a:ext cx="11214343" cy="594360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1024C3-8E7E-6C7B-9C5F-6F7F4B8D25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97019847-F5C6-4FA6-BEBE-1B1AD729EBDF}" type="slidenum">
              <a:rPr lang="en-US" sz="1100">
                <a:solidFill>
                  <a:srgbClr val="FFFFFF"/>
                </a:solidFill>
                <a:latin typeface="+mn-lt"/>
                <a:cs typeface="+mn-cs"/>
              </a:rPr>
              <a:pPr>
                <a:spcAft>
                  <a:spcPts val="600"/>
                </a:spcAft>
              </a:pPr>
              <a:t>10</a:t>
            </a:fld>
            <a:endParaRPr lang="en-US" sz="1100">
              <a:solidFill>
                <a:srgbClr val="FFFFFF"/>
              </a:solidFill>
              <a:latin typeface="+mn-lt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43687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85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</a:schemeClr>
            </a:gs>
            <a:gs pos="3000">
              <a:schemeClr val="accent1">
                <a:lumMod val="60000"/>
                <a:lumOff val="40000"/>
              </a:schemeClr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" name="Object 15" hidden="1">
            <a:extLst>
              <a:ext uri="{FF2B5EF4-FFF2-40B4-BE49-F238E27FC236}">
                <a16:creationId xmlns:a16="http://schemas.microsoft.com/office/drawing/2014/main" id="{4CA7D529-19C9-4E13-8E77-1ACD25E70DA0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383" imgH="384" progId="TCLayout.ActiveDocument.1">
                  <p:embed/>
                </p:oleObj>
              </mc:Choice>
              <mc:Fallback>
                <p:oleObj name="think-cell Slide" r:id="rId4" imgW="383" imgH="384" progId="TCLayout.ActiveDocument.1">
                  <p:embed/>
                  <p:pic>
                    <p:nvPicPr>
                      <p:cNvPr id="16" name="Object 15" hidden="1">
                        <a:extLst>
                          <a:ext uri="{FF2B5EF4-FFF2-40B4-BE49-F238E27FC236}">
                            <a16:creationId xmlns:a16="http://schemas.microsoft.com/office/drawing/2014/main" id="{4CA7D529-19C9-4E13-8E77-1ACD25E70DA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50D8F1F4-7DC0-4F43-8FBE-895EE041A0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>
            <a:normAutofit fontScale="90000"/>
          </a:bodyPr>
          <a:lstStyle/>
          <a:p>
            <a:pPr algn="ctr"/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THEBODIFY *2</a:t>
            </a:r>
            <a:r>
              <a:rPr lang="en-US" baseline="30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nd</a:t>
            </a: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grav</a:t>
            </a:r>
            <a:r>
              <a:rPr lang="en-US" dirty="0"/>
              <a:t>ity form filled out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159DED5-0A40-476C-9157-40B699796F21}"/>
              </a:ext>
            </a:extLst>
          </p:cNvPr>
          <p:cNvSpPr/>
          <p:nvPr/>
        </p:nvSpPr>
        <p:spPr>
          <a:xfrm>
            <a:off x="299545" y="5313088"/>
            <a:ext cx="7434575" cy="510914"/>
          </a:xfrm>
          <a:prstGeom prst="rect">
            <a:avLst/>
          </a:prstGeom>
        </p:spPr>
        <p:txBody>
          <a:bodyPr wrap="square" lIns="0" tIns="0" rIns="0" bIns="0" anchor="ctr">
            <a:noAutofit/>
          </a:bodyPr>
          <a:lstStyle/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b="1" i="0" dirty="0">
                <a:solidFill>
                  <a:schemeClr val="bg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Initial Text Message-received on the same day the lead was input 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E5BD1FA-B5ED-43E4-8FB9-50D4CE802385}"/>
              </a:ext>
            </a:extLst>
          </p:cNvPr>
          <p:cNvSpPr/>
          <p:nvPr/>
        </p:nvSpPr>
        <p:spPr>
          <a:xfrm>
            <a:off x="322382" y="5891749"/>
            <a:ext cx="6918381" cy="400750"/>
          </a:xfrm>
          <a:prstGeom prst="rect">
            <a:avLst/>
          </a:prstGeom>
        </p:spPr>
        <p:txBody>
          <a:bodyPr wrap="square" lIns="0" tIns="0" rIns="0" bIns="0" anchor="ctr">
            <a:noAutofit/>
          </a:bodyPr>
          <a:lstStyle/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2</a:t>
            </a:r>
            <a:r>
              <a:rPr lang="en-US" sz="1600" b="1" baseline="30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nd</a:t>
            </a:r>
            <a:r>
              <a:rPr lang="en-US" sz="1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Text </a:t>
            </a:r>
            <a:r>
              <a:rPr lang="en-US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Message-received on the same day the lead was input</a:t>
            </a:r>
            <a:endParaRPr lang="en-US" b="1" i="0" dirty="0">
              <a:solidFill>
                <a:schemeClr val="bg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5" name="Picture 4" descr="A screenshot of a contact form&#10;&#10;Description automatically generated">
            <a:extLst>
              <a:ext uri="{FF2B5EF4-FFF2-40B4-BE49-F238E27FC236}">
                <a16:creationId xmlns:a16="http://schemas.microsoft.com/office/drawing/2014/main" id="{951AE340-B721-D691-ECE6-6FA1EF739D8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10428" y="1245529"/>
            <a:ext cx="3598606" cy="5427406"/>
          </a:xfrm>
          <a:prstGeom prst="rect">
            <a:avLst/>
          </a:prstGeom>
        </p:spPr>
      </p:pic>
      <p:pic>
        <p:nvPicPr>
          <p:cNvPr id="4" name="Picture 3" descr="A screenshot of a website&#10;&#10;Description automatically generated">
            <a:extLst>
              <a:ext uri="{FF2B5EF4-FFF2-40B4-BE49-F238E27FC236}">
                <a16:creationId xmlns:a16="http://schemas.microsoft.com/office/drawing/2014/main" id="{FF7851B7-39AC-2762-C7F1-1AD17E6EC9D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545" y="1797974"/>
            <a:ext cx="7819696" cy="3246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78244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</a:schemeClr>
            </a:gs>
            <a:gs pos="3000">
              <a:schemeClr val="accent1">
                <a:lumMod val="60000"/>
                <a:lumOff val="40000"/>
              </a:schemeClr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" name="Object 15" hidden="1">
            <a:extLst>
              <a:ext uri="{FF2B5EF4-FFF2-40B4-BE49-F238E27FC236}">
                <a16:creationId xmlns:a16="http://schemas.microsoft.com/office/drawing/2014/main" id="{4CA7D529-19C9-4E13-8E77-1ACD25E70DA0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383" imgH="384" progId="TCLayout.ActiveDocument.1">
                  <p:embed/>
                </p:oleObj>
              </mc:Choice>
              <mc:Fallback>
                <p:oleObj name="think-cell Slide" r:id="rId4" imgW="383" imgH="384" progId="TCLayout.ActiveDocument.1">
                  <p:embed/>
                  <p:pic>
                    <p:nvPicPr>
                      <p:cNvPr id="16" name="Object 15" hidden="1">
                        <a:extLst>
                          <a:ext uri="{FF2B5EF4-FFF2-40B4-BE49-F238E27FC236}">
                            <a16:creationId xmlns:a16="http://schemas.microsoft.com/office/drawing/2014/main" id="{4CA7D529-19C9-4E13-8E77-1ACD25E70DA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50D8F1F4-7DC0-4F43-8FBE-895EE041A0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>
            <a:normAutofit fontScale="90000"/>
          </a:bodyPr>
          <a:lstStyle/>
          <a:p>
            <a:pPr algn="ctr"/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BODIFY Text Follow- Up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159DED5-0A40-476C-9157-40B699796F21}"/>
              </a:ext>
            </a:extLst>
          </p:cNvPr>
          <p:cNvSpPr/>
          <p:nvPr/>
        </p:nvSpPr>
        <p:spPr>
          <a:xfrm>
            <a:off x="441064" y="1589567"/>
            <a:ext cx="7434575" cy="510914"/>
          </a:xfrm>
          <a:prstGeom prst="rect">
            <a:avLst/>
          </a:prstGeom>
        </p:spPr>
        <p:txBody>
          <a:bodyPr wrap="square" lIns="0" tIns="0" rIns="0" bIns="0" anchor="ctr">
            <a:noAutofit/>
          </a:bodyPr>
          <a:lstStyle/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b="1" i="0" dirty="0">
                <a:solidFill>
                  <a:schemeClr val="bg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Initial Text Message-received on the same day the lead was input 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E5BD1FA-B5ED-43E4-8FB9-50D4CE802385}"/>
              </a:ext>
            </a:extLst>
          </p:cNvPr>
          <p:cNvSpPr/>
          <p:nvPr/>
        </p:nvSpPr>
        <p:spPr>
          <a:xfrm>
            <a:off x="441064" y="3973217"/>
            <a:ext cx="6918381" cy="400750"/>
          </a:xfrm>
          <a:prstGeom prst="rect">
            <a:avLst/>
          </a:prstGeom>
        </p:spPr>
        <p:txBody>
          <a:bodyPr wrap="square" lIns="0" tIns="0" rIns="0" bIns="0" anchor="ctr">
            <a:noAutofit/>
          </a:bodyPr>
          <a:lstStyle/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2</a:t>
            </a:r>
            <a:r>
              <a:rPr lang="en-US" sz="1600" b="1" baseline="30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nd</a:t>
            </a:r>
            <a:r>
              <a:rPr lang="en-US" sz="1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Text </a:t>
            </a:r>
            <a:r>
              <a:rPr lang="en-US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Message-received on the same day the lead was input</a:t>
            </a:r>
            <a:endParaRPr lang="en-US" b="1" i="0" dirty="0">
              <a:solidFill>
                <a:schemeClr val="bg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37918550-7B8C-4736-9227-82D8DA6BC673}"/>
              </a:ext>
            </a:extLst>
          </p:cNvPr>
          <p:cNvSpPr/>
          <p:nvPr/>
        </p:nvSpPr>
        <p:spPr>
          <a:xfrm>
            <a:off x="2861187" y="1667053"/>
            <a:ext cx="6990735" cy="563113"/>
          </a:xfrm>
          <a:prstGeom prst="rect">
            <a:avLst/>
          </a:prstGeom>
        </p:spPr>
        <p:txBody>
          <a:bodyPr wrap="square" lIns="0" tIns="0" rIns="0" bIns="0" anchor="t" anchorCtr="0">
            <a:noAutofit/>
          </a:bodyPr>
          <a:lstStyle/>
          <a:p>
            <a:pPr>
              <a:spcBef>
                <a:spcPts val="600"/>
              </a:spcBef>
            </a:pPr>
            <a:endParaRPr lang="en-US" sz="2600" b="1" i="0" dirty="0">
              <a:solidFill>
                <a:schemeClr val="bg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6" name="Picture 5" descr="A screenshot of a phone&#10;&#10;Description automatically generated">
            <a:extLst>
              <a:ext uri="{FF2B5EF4-FFF2-40B4-BE49-F238E27FC236}">
                <a16:creationId xmlns:a16="http://schemas.microsoft.com/office/drawing/2014/main" id="{0AF28B71-7AFD-51C4-6967-07E67E9EBAB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8297" y="2136419"/>
            <a:ext cx="7772400" cy="1883562"/>
          </a:xfrm>
          <a:prstGeom prst="rect">
            <a:avLst/>
          </a:prstGeom>
        </p:spPr>
      </p:pic>
      <p:pic>
        <p:nvPicPr>
          <p:cNvPr id="9" name="Picture 8" descr="A screenshot of a phone&#10;&#10;Description automatically generated">
            <a:extLst>
              <a:ext uri="{FF2B5EF4-FFF2-40B4-BE49-F238E27FC236}">
                <a16:creationId xmlns:a16="http://schemas.microsoft.com/office/drawing/2014/main" id="{0DC2479C-6589-97B5-38F2-D6CA13162C9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8297" y="4489315"/>
            <a:ext cx="7772400" cy="1940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25355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</a:schemeClr>
            </a:gs>
            <a:gs pos="3000">
              <a:schemeClr val="accent1">
                <a:lumMod val="60000"/>
                <a:lumOff val="40000"/>
              </a:schemeClr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" name="Object 15" hidden="1">
            <a:extLst>
              <a:ext uri="{FF2B5EF4-FFF2-40B4-BE49-F238E27FC236}">
                <a16:creationId xmlns:a16="http://schemas.microsoft.com/office/drawing/2014/main" id="{4CA7D529-19C9-4E13-8E77-1ACD25E70DA0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383" imgH="384" progId="TCLayout.ActiveDocument.1">
                  <p:embed/>
                </p:oleObj>
              </mc:Choice>
              <mc:Fallback>
                <p:oleObj name="think-cell Slide" r:id="rId4" imgW="383" imgH="384" progId="TCLayout.ActiveDocument.1">
                  <p:embed/>
                  <p:pic>
                    <p:nvPicPr>
                      <p:cNvPr id="16" name="Object 15" hidden="1">
                        <a:extLst>
                          <a:ext uri="{FF2B5EF4-FFF2-40B4-BE49-F238E27FC236}">
                            <a16:creationId xmlns:a16="http://schemas.microsoft.com/office/drawing/2014/main" id="{4CA7D529-19C9-4E13-8E77-1ACD25E70DA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50D8F1F4-7DC0-4F43-8FBE-895EE041A047}"/>
              </a:ext>
            </a:extLst>
          </p:cNvPr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3000">
                <a:schemeClr val="accent1">
                  <a:lumMod val="60000"/>
                  <a:lumOff val="40000"/>
                </a:schemeClr>
              </a:gs>
            </a:gsLst>
            <a:lin ang="8100000" scaled="1"/>
          </a:gradFill>
        </p:spPr>
        <p:txBody>
          <a:bodyPr vert="horz">
            <a:normAutofit fontScale="90000"/>
          </a:bodyPr>
          <a:lstStyle/>
          <a:p>
            <a:pPr algn="ctr"/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THEBODIFY-TEXT ENGAGEMENT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</a:p>
        </p:txBody>
      </p:sp>
      <p:pic>
        <p:nvPicPr>
          <p:cNvPr id="15" name="Picture 14" descr="A screenshot of a chat&#10;&#10;Description automatically generated">
            <a:extLst>
              <a:ext uri="{FF2B5EF4-FFF2-40B4-BE49-F238E27FC236}">
                <a16:creationId xmlns:a16="http://schemas.microsoft.com/office/drawing/2014/main" id="{995251E4-67CE-1E40-3CDF-3B664ABEBAD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808" y="1386840"/>
            <a:ext cx="7743392" cy="5106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88051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</a:schemeClr>
            </a:gs>
            <a:gs pos="3000">
              <a:schemeClr val="accent1">
                <a:lumMod val="60000"/>
                <a:lumOff val="40000"/>
              </a:schemeClr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6F3D1070-3220-C454-07DD-45251AE5CF9B}"/>
              </a:ext>
            </a:extLst>
          </p:cNvPr>
          <p:cNvSpPr/>
          <p:nvPr/>
        </p:nvSpPr>
        <p:spPr>
          <a:xfrm>
            <a:off x="737418" y="1681316"/>
            <a:ext cx="5358581" cy="1004219"/>
          </a:xfrm>
          <a:prstGeom prst="roundRect">
            <a:avLst/>
          </a:prstGeom>
          <a:solidFill>
            <a:srgbClr val="F0424D"/>
          </a:solidFill>
          <a:ln>
            <a:solidFill>
              <a:schemeClr val="accent1">
                <a:shade val="15000"/>
                <a:alpha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6" name="Object 15" hidden="1">
            <a:extLst>
              <a:ext uri="{FF2B5EF4-FFF2-40B4-BE49-F238E27FC236}">
                <a16:creationId xmlns:a16="http://schemas.microsoft.com/office/drawing/2014/main" id="{588F1700-A14F-4D56-9734-BDE05065781B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383" imgH="384" progId="TCLayout.ActiveDocument.1">
                  <p:embed/>
                </p:oleObj>
              </mc:Choice>
              <mc:Fallback>
                <p:oleObj name="think-cell Slide" r:id="rId4" imgW="383" imgH="384" progId="TCLayout.ActiveDocument.1">
                  <p:embed/>
                  <p:pic>
                    <p:nvPicPr>
                      <p:cNvPr id="16" name="Object 15" hidden="1">
                        <a:extLst>
                          <a:ext uri="{FF2B5EF4-FFF2-40B4-BE49-F238E27FC236}">
                            <a16:creationId xmlns:a16="http://schemas.microsoft.com/office/drawing/2014/main" id="{588F1700-A14F-4D56-9734-BDE05065781B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9" name="Slide Number Placeholder 38">
            <a:extLst>
              <a:ext uri="{FF2B5EF4-FFF2-40B4-BE49-F238E27FC236}">
                <a16:creationId xmlns:a16="http://schemas.microsoft.com/office/drawing/2014/main" id="{4B5462AF-386C-48A0-9C47-2C7F2754F4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19847-F5C6-4FA6-BEBE-1B1AD729EBDF}" type="slidenum">
              <a:rPr lang="en-US" smtClean="0"/>
              <a:t>14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70BACB9-6374-D7A1-3D0D-7657A9FCEC30}"/>
              </a:ext>
            </a:extLst>
          </p:cNvPr>
          <p:cNvSpPr txBox="1"/>
          <p:nvPr/>
        </p:nvSpPr>
        <p:spPr>
          <a:xfrm>
            <a:off x="1342102" y="1623222"/>
            <a:ext cx="4542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BODIFY</a:t>
            </a:r>
          </a:p>
        </p:txBody>
      </p:sp>
      <p:sp>
        <p:nvSpPr>
          <p:cNvPr id="27" name="Rectangle: Rounded Corners 28">
            <a:extLst>
              <a:ext uri="{FF2B5EF4-FFF2-40B4-BE49-F238E27FC236}">
                <a16:creationId xmlns:a16="http://schemas.microsoft.com/office/drawing/2014/main" id="{6E5E967D-74A8-CDD2-6F69-A2ABF31FD665}"/>
              </a:ext>
            </a:extLst>
          </p:cNvPr>
          <p:cNvSpPr/>
          <p:nvPr/>
        </p:nvSpPr>
        <p:spPr>
          <a:xfrm>
            <a:off x="7157849" y="512724"/>
            <a:ext cx="4434383" cy="572804"/>
          </a:xfrm>
          <a:prstGeom prst="roundRect">
            <a:avLst>
              <a:gd name="adj" fmla="val 50000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44000" tIns="0" rIns="144000" bIns="0" rtlCol="0" anchor="ctr"/>
          <a:lstStyle/>
          <a:p>
            <a:pPr algn="r"/>
            <a:r>
              <a:rPr lang="en-US" sz="1200" b="1" dirty="0">
                <a:latin typeface="Segoe UI" panose="020B0502040204020203" pitchFamily="34" charset="0"/>
                <a:cs typeface="Segoe UI" panose="020B0502040204020203" pitchFamily="34" charset="0"/>
              </a:rPr>
              <a:t>35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81CC99-695B-8136-5BAA-CD0F91C50CCC}"/>
              </a:ext>
            </a:extLst>
          </p:cNvPr>
          <p:cNvSpPr txBox="1"/>
          <p:nvPr/>
        </p:nvSpPr>
        <p:spPr>
          <a:xfrm>
            <a:off x="1884232" y="371466"/>
            <a:ext cx="821841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/>
              <a:t>DIRECT PHONE CALL COMPARISON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25246B2-2693-5B44-A205-BC9A4752464B}"/>
              </a:ext>
            </a:extLst>
          </p:cNvPr>
          <p:cNvSpPr txBox="1"/>
          <p:nvPr/>
        </p:nvSpPr>
        <p:spPr>
          <a:xfrm>
            <a:off x="1460090" y="3004254"/>
            <a:ext cx="41000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The first call was received the same day the lead was input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No voicemail was left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AC349D99-BF5C-66D7-BBD8-D4B177690E2B}"/>
              </a:ext>
            </a:extLst>
          </p:cNvPr>
          <p:cNvSpPr/>
          <p:nvPr/>
        </p:nvSpPr>
        <p:spPr>
          <a:xfrm>
            <a:off x="6990735" y="1681316"/>
            <a:ext cx="4748981" cy="1004219"/>
          </a:xfrm>
          <a:prstGeom prst="roundRect">
            <a:avLst/>
          </a:prstGeom>
          <a:solidFill>
            <a:srgbClr val="00B0F0">
              <a:alpha val="80000"/>
            </a:srgb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0D4AF06-E72A-0E10-35BC-445119BAE885}"/>
              </a:ext>
            </a:extLst>
          </p:cNvPr>
          <p:cNvSpPr txBox="1"/>
          <p:nvPr/>
        </p:nvSpPr>
        <p:spPr>
          <a:xfrm>
            <a:off x="8519652" y="1718637"/>
            <a:ext cx="4114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SKINNEY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85F663D-3A4D-B39B-3A4C-EFD28E5AC25D}"/>
              </a:ext>
            </a:extLst>
          </p:cNvPr>
          <p:cNvSpPr txBox="1"/>
          <p:nvPr/>
        </p:nvSpPr>
        <p:spPr>
          <a:xfrm>
            <a:off x="6990735" y="3004254"/>
            <a:ext cx="410005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The </a:t>
            </a:r>
            <a:r>
              <a:rPr lang="en-US" b="1" dirty="0"/>
              <a:t>first</a:t>
            </a:r>
            <a:r>
              <a:rPr lang="en-US" dirty="0"/>
              <a:t> call was received the day the lead was input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Voicemail was left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The </a:t>
            </a:r>
            <a:r>
              <a:rPr lang="en-US" b="1" dirty="0"/>
              <a:t>second</a:t>
            </a:r>
            <a:r>
              <a:rPr lang="en-US" dirty="0"/>
              <a:t> call was received the 2</a:t>
            </a:r>
            <a:r>
              <a:rPr lang="en-US" baseline="30000" dirty="0"/>
              <a:t>nd</a:t>
            </a:r>
            <a:r>
              <a:rPr lang="en-US" dirty="0"/>
              <a:t> day after the lead was input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Voicemail was left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The </a:t>
            </a:r>
            <a:r>
              <a:rPr lang="en-US" b="1" dirty="0"/>
              <a:t>third</a:t>
            </a:r>
            <a:r>
              <a:rPr lang="en-US" dirty="0"/>
              <a:t> call was received 5 days after the lead was input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Voicemail was left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1878040-CBC6-0B02-D879-542AAC62F10B}"/>
              </a:ext>
            </a:extLst>
          </p:cNvPr>
          <p:cNvSpPr txBox="1"/>
          <p:nvPr/>
        </p:nvSpPr>
        <p:spPr>
          <a:xfrm>
            <a:off x="7379075" y="2313090"/>
            <a:ext cx="460149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i="1" dirty="0"/>
              <a:t>A direct call was placed the same day a lead was input </a:t>
            </a:r>
          </a:p>
        </p:txBody>
      </p:sp>
    </p:spTree>
    <p:extLst>
      <p:ext uri="{BB962C8B-B14F-4D97-AF65-F5344CB8AC3E}">
        <p14:creationId xmlns:p14="http://schemas.microsoft.com/office/powerpoint/2010/main" val="16845097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67F106-D4A3-418F-7148-885069C79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075" y="586855"/>
            <a:ext cx="3655837" cy="4552704"/>
          </a:xfrm>
        </p:spPr>
        <p:txBody>
          <a:bodyPr anchor="b">
            <a:normAutofit/>
          </a:bodyPr>
          <a:lstStyle/>
          <a:p>
            <a:pPr algn="r"/>
            <a:r>
              <a:rPr lang="en-US" dirty="0">
                <a:solidFill>
                  <a:srgbClr val="FFFFFF"/>
                </a:solidFill>
              </a:rPr>
              <a:t>RECORDED CALL</a:t>
            </a:r>
            <a:br>
              <a:rPr lang="en-US" dirty="0">
                <a:solidFill>
                  <a:srgbClr val="FFFFFF"/>
                </a:solidFill>
              </a:rPr>
            </a:b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 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notes and link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6237C8-EE98-2C7A-B6D9-2B09C205D9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US" sz="2000">
                <a:hlinkClick r:id="rId3"/>
              </a:rPr>
              <a:t>https://drive.google.com/file/d/1BBDoaalK8HfnYU001DfksLRi1WfoQ7Ln/view?usp=sharing</a:t>
            </a:r>
            <a:r>
              <a:rPr lang="en-US" sz="200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419C6A-D1A0-9C91-3A60-9774B21ED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97019847-F5C6-4FA6-BEBE-1B1AD729EBDF}" type="slidenum">
              <a:rPr 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15</a:t>
            </a:fld>
            <a:endParaRPr 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34360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</a:schemeClr>
            </a:gs>
            <a:gs pos="3000">
              <a:schemeClr val="accent1">
                <a:lumMod val="60000"/>
                <a:lumOff val="40000"/>
              </a:schemeClr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" name="Object 15" hidden="1">
            <a:extLst>
              <a:ext uri="{FF2B5EF4-FFF2-40B4-BE49-F238E27FC236}">
                <a16:creationId xmlns:a16="http://schemas.microsoft.com/office/drawing/2014/main" id="{4CA7D529-19C9-4E13-8E77-1ACD25E70DA0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383" imgH="384" progId="TCLayout.ActiveDocument.1">
                  <p:embed/>
                </p:oleObj>
              </mc:Choice>
              <mc:Fallback>
                <p:oleObj name="think-cell Slide" r:id="rId4" imgW="383" imgH="384" progId="TCLayout.ActiveDocument.1">
                  <p:embed/>
                  <p:pic>
                    <p:nvPicPr>
                      <p:cNvPr id="16" name="Object 15" hidden="1">
                        <a:extLst>
                          <a:ext uri="{FF2B5EF4-FFF2-40B4-BE49-F238E27FC236}">
                            <a16:creationId xmlns:a16="http://schemas.microsoft.com/office/drawing/2014/main" id="{4CA7D529-19C9-4E13-8E77-1ACD25E70DA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50D8F1F4-7DC0-4F43-8FBE-895EE041A0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>
            <a:normAutofit fontScale="90000"/>
          </a:bodyPr>
          <a:lstStyle/>
          <a:p>
            <a:pPr algn="ctr"/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LaserAway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hlinkClick r:id="rId6"/>
              </a:rPr>
              <a:t>https://www.laseraway.com/services/coolsculpting/</a:t>
            </a: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159DED5-0A40-476C-9157-40B699796F21}"/>
              </a:ext>
            </a:extLst>
          </p:cNvPr>
          <p:cNvSpPr/>
          <p:nvPr/>
        </p:nvSpPr>
        <p:spPr>
          <a:xfrm>
            <a:off x="177669" y="3039395"/>
            <a:ext cx="1959236" cy="400750"/>
          </a:xfrm>
          <a:prstGeom prst="rect">
            <a:avLst/>
          </a:prstGeom>
        </p:spPr>
        <p:txBody>
          <a:bodyPr wrap="square" lIns="0" tIns="0" rIns="0" bIns="0" anchor="ctr">
            <a:noAutofit/>
          </a:bodyPr>
          <a:lstStyle/>
          <a:p>
            <a:pPr>
              <a:spcBef>
                <a:spcPts val="600"/>
              </a:spcBef>
            </a:pPr>
            <a:r>
              <a:rPr lang="en-US" sz="1600" b="1" i="0" dirty="0">
                <a:solidFill>
                  <a:schemeClr val="bg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Issues with website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E5BD1FA-B5ED-43E4-8FB9-50D4CE802385}"/>
              </a:ext>
            </a:extLst>
          </p:cNvPr>
          <p:cNvSpPr/>
          <p:nvPr/>
        </p:nvSpPr>
        <p:spPr>
          <a:xfrm>
            <a:off x="177669" y="3857527"/>
            <a:ext cx="1959236" cy="400750"/>
          </a:xfrm>
          <a:prstGeom prst="rect">
            <a:avLst/>
          </a:prstGeom>
        </p:spPr>
        <p:txBody>
          <a:bodyPr wrap="square" lIns="0" tIns="0" rIns="0" bIns="0" anchor="ctr">
            <a:noAutofit/>
          </a:bodyPr>
          <a:lstStyle/>
          <a:p>
            <a:pPr>
              <a:spcBef>
                <a:spcPts val="600"/>
              </a:spcBef>
            </a:pPr>
            <a:r>
              <a:rPr lang="en-US" sz="1600" b="1" i="0" dirty="0">
                <a:solidFill>
                  <a:schemeClr val="bg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Coupon on page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E45379AF-4059-49E1-B59A-4A5672FD45FE}"/>
              </a:ext>
            </a:extLst>
          </p:cNvPr>
          <p:cNvSpPr/>
          <p:nvPr/>
        </p:nvSpPr>
        <p:spPr>
          <a:xfrm>
            <a:off x="177669" y="4720008"/>
            <a:ext cx="1959236" cy="400750"/>
          </a:xfrm>
          <a:prstGeom prst="rect">
            <a:avLst/>
          </a:prstGeom>
        </p:spPr>
        <p:txBody>
          <a:bodyPr wrap="square" lIns="0" tIns="0" rIns="0" bIns="0" anchor="ctr">
            <a:noAutofit/>
          </a:bodyPr>
          <a:lstStyle/>
          <a:p>
            <a:pPr>
              <a:spcBef>
                <a:spcPts val="600"/>
              </a:spcBef>
            </a:pPr>
            <a:r>
              <a:rPr lang="en-US" sz="1600" b="1" i="0" dirty="0">
                <a:solidFill>
                  <a:schemeClr val="bg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Gravity form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37918550-7B8C-4736-9227-82D8DA6BC673}"/>
              </a:ext>
            </a:extLst>
          </p:cNvPr>
          <p:cNvSpPr/>
          <p:nvPr/>
        </p:nvSpPr>
        <p:spPr>
          <a:xfrm>
            <a:off x="177670" y="1843089"/>
            <a:ext cx="6388360" cy="999132"/>
          </a:xfrm>
          <a:prstGeom prst="rect">
            <a:avLst/>
          </a:prstGeom>
        </p:spPr>
        <p:txBody>
          <a:bodyPr wrap="square" lIns="0" tIns="0" rIns="0" bIns="0" anchor="t" anchorCtr="0">
            <a:noAutofit/>
          </a:bodyPr>
          <a:lstStyle/>
          <a:p>
            <a:pPr>
              <a:spcBef>
                <a:spcPts val="600"/>
              </a:spcBef>
            </a:pPr>
            <a:r>
              <a:rPr lang="en-US" sz="2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Date lead input: June 29</a:t>
            </a:r>
          </a:p>
          <a:p>
            <a:pPr>
              <a:spcBef>
                <a:spcPts val="600"/>
              </a:spcBef>
            </a:pPr>
            <a:r>
              <a:rPr lang="en-US" sz="2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Treatment inquired about: CoolSculpting</a:t>
            </a:r>
            <a:endParaRPr lang="en-US" sz="2600" b="1" i="0" dirty="0">
              <a:solidFill>
                <a:schemeClr val="bg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9144C61-4E1E-B3BA-D6C4-433ABF1558C3}"/>
              </a:ext>
            </a:extLst>
          </p:cNvPr>
          <p:cNvSpPr txBox="1"/>
          <p:nvPr/>
        </p:nvSpPr>
        <p:spPr>
          <a:xfrm>
            <a:off x="2680138" y="3087846"/>
            <a:ext cx="41148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NO</a:t>
            </a:r>
            <a:br>
              <a:rPr lang="en-US" b="1" dirty="0"/>
            </a:br>
            <a:endParaRPr lang="en-US" b="1" dirty="0"/>
          </a:p>
          <a:p>
            <a:br>
              <a:rPr lang="en-US" b="1" dirty="0"/>
            </a:br>
            <a:r>
              <a:rPr lang="en-US" b="1" dirty="0"/>
              <a:t>YES (50% OFF)</a:t>
            </a:r>
          </a:p>
          <a:p>
            <a:endParaRPr lang="en-US" b="1" dirty="0"/>
          </a:p>
          <a:p>
            <a:endParaRPr lang="en-US" b="1" dirty="0"/>
          </a:p>
          <a:p>
            <a:r>
              <a:rPr lang="en-US" b="1" dirty="0"/>
              <a:t>NO</a:t>
            </a:r>
          </a:p>
        </p:txBody>
      </p:sp>
    </p:spTree>
    <p:extLst>
      <p:ext uri="{BB962C8B-B14F-4D97-AF65-F5344CB8AC3E}">
        <p14:creationId xmlns:p14="http://schemas.microsoft.com/office/powerpoint/2010/main" val="18153594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2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89A936-969E-D665-F3D5-DA3CF78A45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3515" y="715379"/>
            <a:ext cx="10176151" cy="1097519"/>
          </a:xfrm>
        </p:spPr>
        <p:txBody>
          <a:bodyPr anchor="ctr">
            <a:normAutofit/>
          </a:bodyPr>
          <a:lstStyle/>
          <a:p>
            <a:pPr algn="ctr"/>
            <a:r>
              <a:rPr lang="en-US" sz="3400" dirty="0" err="1"/>
              <a:t>LaserAway</a:t>
            </a:r>
            <a:r>
              <a:rPr lang="en-US" sz="3400" dirty="0"/>
              <a:t> </a:t>
            </a:r>
            <a:br>
              <a:rPr lang="en-US" sz="3400" dirty="0"/>
            </a:br>
            <a:endParaRPr lang="en-US" sz="3400" dirty="0"/>
          </a:p>
        </p:txBody>
      </p:sp>
      <p:sp>
        <p:nvSpPr>
          <p:cNvPr id="68" name="Rectangle 23">
            <a:extLst>
              <a:ext uri="{FF2B5EF4-FFF2-40B4-BE49-F238E27FC236}">
                <a16:creationId xmlns:a16="http://schemas.microsoft.com/office/drawing/2014/main" id="{B444D337-4D9F-40A8-BA84-C0BFA7A8A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1962"/>
            <a:ext cx="12191998" cy="46177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Rectangle 25">
            <a:extLst>
              <a:ext uri="{FF2B5EF4-FFF2-40B4-BE49-F238E27FC236}">
                <a16:creationId xmlns:a16="http://schemas.microsoft.com/office/drawing/2014/main" id="{70478D1D-B50E-41C8-8A55-36A53D449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1962"/>
            <a:ext cx="4076698" cy="464399"/>
          </a:xfrm>
          <a:prstGeom prst="rect">
            <a:avLst/>
          </a:prstGeom>
          <a:gradFill>
            <a:gsLst>
              <a:gs pos="0">
                <a:srgbClr val="000000">
                  <a:alpha val="46000"/>
                </a:srgbClr>
              </a:gs>
              <a:gs pos="99000">
                <a:schemeClr val="accent1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1A1BE1-E1D8-B930-E408-6833002199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66829" y="5752234"/>
            <a:ext cx="2036905" cy="271116"/>
          </a:xfrm>
        </p:spPr>
        <p:txBody>
          <a:bodyPr/>
          <a:lstStyle/>
          <a:p>
            <a:pPr defTabSz="676656">
              <a:spcAft>
                <a:spcPts val="600"/>
              </a:spcAft>
            </a:pPr>
            <a:fld id="{97019847-F5C6-4FA6-BEBE-1B1AD729EBDF}" type="slidenum">
              <a:rPr lang="en-US" sz="740" b="1" kern="1200">
                <a:solidFill>
                  <a:srgbClr val="01394F"/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pPr defTabSz="676656">
                <a:spcAft>
                  <a:spcPts val="600"/>
                </a:spcAft>
              </a:pPr>
              <a:t>17</a:t>
            </a:fld>
            <a:endParaRPr lang="en-US"/>
          </a:p>
        </p:txBody>
      </p:sp>
      <p:pic>
        <p:nvPicPr>
          <p:cNvPr id="10" name="Content Placeholder 9" descr="A screenshot of a game&#10;&#10;Description automatically generated">
            <a:extLst>
              <a:ext uri="{FF2B5EF4-FFF2-40B4-BE49-F238E27FC236}">
                <a16:creationId xmlns:a16="http://schemas.microsoft.com/office/drawing/2014/main" id="{2F4EED0F-DB04-33A0-463C-3151256FB3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599" y="2405723"/>
            <a:ext cx="2633340" cy="3617628"/>
          </a:xfrm>
        </p:spPr>
      </p:pic>
      <p:pic>
        <p:nvPicPr>
          <p:cNvPr id="12" name="Picture 11" descr="A group of women on a boat&#10;&#10;Description automatically generated">
            <a:extLst>
              <a:ext uri="{FF2B5EF4-FFF2-40B4-BE49-F238E27FC236}">
                <a16:creationId xmlns:a16="http://schemas.microsoft.com/office/drawing/2014/main" id="{4A8E7D9B-3E76-8FB5-3105-5C5BA257DC7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6130" y="2405722"/>
            <a:ext cx="3417604" cy="3617628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277F7B98-4D0B-566B-09F5-7B2D8563994A}"/>
              </a:ext>
            </a:extLst>
          </p:cNvPr>
          <p:cNvSpPr txBox="1"/>
          <p:nvPr/>
        </p:nvSpPr>
        <p:spPr>
          <a:xfrm>
            <a:off x="2679273" y="1908550"/>
            <a:ext cx="1653617" cy="3656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676656">
              <a:spcAft>
                <a:spcPts val="600"/>
              </a:spcAft>
            </a:pPr>
            <a:r>
              <a:rPr lang="en-US" sz="1776" b="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POP UP</a:t>
            </a:r>
            <a:endParaRPr lang="en-US" sz="2400" b="1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F122698-04A2-79E7-33F2-BA292F356411}"/>
              </a:ext>
            </a:extLst>
          </p:cNvPr>
          <p:cNvSpPr txBox="1"/>
          <p:nvPr/>
        </p:nvSpPr>
        <p:spPr>
          <a:xfrm>
            <a:off x="7370395" y="1908550"/>
            <a:ext cx="1791929" cy="3656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76656">
              <a:spcAft>
                <a:spcPts val="600"/>
              </a:spcAft>
            </a:pPr>
            <a:r>
              <a:rPr lang="en-US" sz="1776" b="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OFFER ON PAGE</a:t>
            </a:r>
            <a:endParaRPr lang="en-US" sz="2400" b="1"/>
          </a:p>
        </p:txBody>
      </p:sp>
    </p:spTree>
    <p:extLst>
      <p:ext uri="{BB962C8B-B14F-4D97-AF65-F5344CB8AC3E}">
        <p14:creationId xmlns:p14="http://schemas.microsoft.com/office/powerpoint/2010/main" val="37263027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E8BAD2-30E2-5A85-354E-375A027CB8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19847-F5C6-4FA6-BEBE-1B1AD729EBDF}" type="slidenum">
              <a:rPr lang="en-US" smtClean="0"/>
              <a:t>18</a:t>
            </a:fld>
            <a:endParaRPr lang="en-US"/>
          </a:p>
        </p:txBody>
      </p:sp>
      <p:pic>
        <p:nvPicPr>
          <p:cNvPr id="5" name="Screen Recording 2023-07-07 at 10.30.36 AM">
            <a:hlinkClick r:id="" action="ppaction://media"/>
            <a:extLst>
              <a:ext uri="{FF2B5EF4-FFF2-40B4-BE49-F238E27FC236}">
                <a16:creationId xmlns:a16="http://schemas.microsoft.com/office/drawing/2014/main" id="{03A582BF-93C0-A54F-8EB0-D47638D75FA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835" y="324464"/>
            <a:ext cx="12075165" cy="6238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1818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22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2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2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6DB4B3-7FDB-D29B-75A5-DF7EC7CAC9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18861" y="6050770"/>
            <a:ext cx="2456843" cy="327010"/>
          </a:xfrm>
        </p:spPr>
        <p:txBody>
          <a:bodyPr/>
          <a:lstStyle/>
          <a:p>
            <a:pPr defTabSz="813816">
              <a:spcAft>
                <a:spcPts val="600"/>
              </a:spcAft>
            </a:pPr>
            <a:fld id="{97019847-F5C6-4FA6-BEBE-1B1AD729EBDF}" type="slidenum">
              <a:rPr lang="en-US" sz="890" b="1" kern="1200">
                <a:solidFill>
                  <a:srgbClr val="01394F"/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pPr defTabSz="813816">
                <a:spcAft>
                  <a:spcPts val="600"/>
                </a:spcAft>
              </a:pPr>
              <a:t>19</a:t>
            </a:fld>
            <a:endParaRPr lang="en-US"/>
          </a:p>
        </p:txBody>
      </p:sp>
      <p:pic>
        <p:nvPicPr>
          <p:cNvPr id="6" name="Picture 5" descr="A black and white website&#10;&#10;Description automatically generated">
            <a:extLst>
              <a:ext uri="{FF2B5EF4-FFF2-40B4-BE49-F238E27FC236}">
                <a16:creationId xmlns:a16="http://schemas.microsoft.com/office/drawing/2014/main" id="{E28499B7-7FCA-E8A4-62C4-DF345FA4BA1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991" y="457200"/>
            <a:ext cx="3839842" cy="2496758"/>
          </a:xfrm>
          <a:prstGeom prst="rect">
            <a:avLst/>
          </a:prstGeom>
        </p:spPr>
      </p:pic>
      <p:pic>
        <p:nvPicPr>
          <p:cNvPr id="8" name="Picture 7" descr="A screenshot of a cell phone&#10;&#10;Description automatically generated">
            <a:extLst>
              <a:ext uri="{FF2B5EF4-FFF2-40B4-BE49-F238E27FC236}">
                <a16:creationId xmlns:a16="http://schemas.microsoft.com/office/drawing/2014/main" id="{CE6A5026-2DFF-4A30-1157-4D46189010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991" y="3306724"/>
            <a:ext cx="1849713" cy="3071054"/>
          </a:xfrm>
          <a:prstGeom prst="rect">
            <a:avLst/>
          </a:prstGeom>
        </p:spPr>
      </p:pic>
      <p:pic>
        <p:nvPicPr>
          <p:cNvPr id="10" name="Picture 9" descr="A screenshot of a cell phone&#10;&#10;Description automatically generated">
            <a:extLst>
              <a:ext uri="{FF2B5EF4-FFF2-40B4-BE49-F238E27FC236}">
                <a16:creationId xmlns:a16="http://schemas.microsoft.com/office/drawing/2014/main" id="{ADDC68CB-DFEF-024A-3253-D8D0776382A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0127" y="3329746"/>
            <a:ext cx="1911532" cy="3071054"/>
          </a:xfrm>
          <a:prstGeom prst="rect">
            <a:avLst/>
          </a:prstGeom>
        </p:spPr>
      </p:pic>
      <p:pic>
        <p:nvPicPr>
          <p:cNvPr id="12" name="Picture 11" descr="A screenshot of a phone&#10;&#10;Description automatically generated">
            <a:extLst>
              <a:ext uri="{FF2B5EF4-FFF2-40B4-BE49-F238E27FC236}">
                <a16:creationId xmlns:a16="http://schemas.microsoft.com/office/drawing/2014/main" id="{F66DF5F7-FA7B-1DF8-9521-AF7DF0712A6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6241" y="3329746"/>
            <a:ext cx="2094928" cy="3071054"/>
          </a:xfrm>
          <a:prstGeom prst="rect">
            <a:avLst/>
          </a:prstGeom>
        </p:spPr>
      </p:pic>
      <p:pic>
        <p:nvPicPr>
          <p:cNvPr id="14" name="Picture 13" descr="A screenshot of a phone registration form&#10;&#10;Description automatically generated">
            <a:extLst>
              <a:ext uri="{FF2B5EF4-FFF2-40B4-BE49-F238E27FC236}">
                <a16:creationId xmlns:a16="http://schemas.microsoft.com/office/drawing/2014/main" id="{3F281D83-BF5F-C091-DDE1-883D75016BC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8358" y="741002"/>
            <a:ext cx="3066651" cy="5659798"/>
          </a:xfrm>
          <a:prstGeom prst="rect">
            <a:avLst/>
          </a:prstGeom>
        </p:spPr>
      </p:pic>
      <p:sp>
        <p:nvSpPr>
          <p:cNvPr id="16" name="Down Arrow 15">
            <a:extLst>
              <a:ext uri="{FF2B5EF4-FFF2-40B4-BE49-F238E27FC236}">
                <a16:creationId xmlns:a16="http://schemas.microsoft.com/office/drawing/2014/main" id="{08F255B3-4D96-B367-F3D8-4D8DF9E1B48E}"/>
              </a:ext>
            </a:extLst>
          </p:cNvPr>
          <p:cNvSpPr/>
          <p:nvPr/>
        </p:nvSpPr>
        <p:spPr>
          <a:xfrm>
            <a:off x="1439260" y="2953958"/>
            <a:ext cx="222587" cy="333577"/>
          </a:xfrm>
          <a:prstGeom prst="downArrow">
            <a:avLst>
              <a:gd name="adj1" fmla="val 50000"/>
              <a:gd name="adj2" fmla="val 67647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ight Arrow 16">
            <a:extLst>
              <a:ext uri="{FF2B5EF4-FFF2-40B4-BE49-F238E27FC236}">
                <a16:creationId xmlns:a16="http://schemas.microsoft.com/office/drawing/2014/main" id="{D362C3A6-C4A2-9514-51D0-838349D0D357}"/>
              </a:ext>
            </a:extLst>
          </p:cNvPr>
          <p:cNvSpPr/>
          <p:nvPr/>
        </p:nvSpPr>
        <p:spPr>
          <a:xfrm>
            <a:off x="5174974" y="4697680"/>
            <a:ext cx="591267" cy="33673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ight Arrow 19">
            <a:extLst>
              <a:ext uri="{FF2B5EF4-FFF2-40B4-BE49-F238E27FC236}">
                <a16:creationId xmlns:a16="http://schemas.microsoft.com/office/drawing/2014/main" id="{5702640A-0562-1E33-F767-DB48C47011EE}"/>
              </a:ext>
            </a:extLst>
          </p:cNvPr>
          <p:cNvSpPr/>
          <p:nvPr/>
        </p:nvSpPr>
        <p:spPr>
          <a:xfrm rot="10800000" flipH="1">
            <a:off x="2604233" y="4696907"/>
            <a:ext cx="628365" cy="33673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ight Arrow 21">
            <a:extLst>
              <a:ext uri="{FF2B5EF4-FFF2-40B4-BE49-F238E27FC236}">
                <a16:creationId xmlns:a16="http://schemas.microsoft.com/office/drawing/2014/main" id="{E15CF8FE-DF3F-12E7-2736-9C7F100F419F}"/>
              </a:ext>
            </a:extLst>
          </p:cNvPr>
          <p:cNvSpPr/>
          <p:nvPr/>
        </p:nvSpPr>
        <p:spPr>
          <a:xfrm rot="10800000" flipH="1">
            <a:off x="7877229" y="4574632"/>
            <a:ext cx="511129" cy="33673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27174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</a:schemeClr>
            </a:gs>
            <a:gs pos="3000">
              <a:schemeClr val="accent1">
                <a:lumMod val="60000"/>
                <a:lumOff val="40000"/>
              </a:schemeClr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" name="Object 15" hidden="1">
            <a:extLst>
              <a:ext uri="{FF2B5EF4-FFF2-40B4-BE49-F238E27FC236}">
                <a16:creationId xmlns:a16="http://schemas.microsoft.com/office/drawing/2014/main" id="{4CA7D529-19C9-4E13-8E77-1ACD25E70DA0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383" imgH="384" progId="TCLayout.ActiveDocument.1">
                  <p:embed/>
                </p:oleObj>
              </mc:Choice>
              <mc:Fallback>
                <p:oleObj name="think-cell Slide" r:id="rId4" imgW="383" imgH="384" progId="TCLayout.ActiveDocument.1">
                  <p:embed/>
                  <p:pic>
                    <p:nvPicPr>
                      <p:cNvPr id="16" name="Object 15" hidden="1">
                        <a:extLst>
                          <a:ext uri="{FF2B5EF4-FFF2-40B4-BE49-F238E27FC236}">
                            <a16:creationId xmlns:a16="http://schemas.microsoft.com/office/drawing/2014/main" id="{4CA7D529-19C9-4E13-8E77-1ACD25E70DA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50D8F1F4-7DC0-4F43-8FBE-895EE041A0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919" y="191162"/>
            <a:ext cx="11309873" cy="882762"/>
          </a:xfrm>
        </p:spPr>
        <p:txBody>
          <a:bodyPr vert="horz">
            <a:normAutofit fontScale="90000"/>
          </a:bodyPr>
          <a:lstStyle/>
          <a:p>
            <a:pPr algn="ctr"/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LaserAway</a:t>
            </a: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Text Follow- Up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37918550-7B8C-4736-9227-82D8DA6BC673}"/>
              </a:ext>
            </a:extLst>
          </p:cNvPr>
          <p:cNvSpPr/>
          <p:nvPr/>
        </p:nvSpPr>
        <p:spPr>
          <a:xfrm>
            <a:off x="2861187" y="1667053"/>
            <a:ext cx="6990735" cy="563113"/>
          </a:xfrm>
          <a:prstGeom prst="rect">
            <a:avLst/>
          </a:prstGeom>
        </p:spPr>
        <p:txBody>
          <a:bodyPr wrap="square" lIns="0" tIns="0" rIns="0" bIns="0" anchor="t" anchorCtr="0">
            <a:noAutofit/>
          </a:bodyPr>
          <a:lstStyle/>
          <a:p>
            <a:pPr>
              <a:spcBef>
                <a:spcPts val="600"/>
              </a:spcBef>
            </a:pPr>
            <a:endParaRPr lang="en-US" sz="2600" b="1" i="0" dirty="0">
              <a:solidFill>
                <a:schemeClr val="bg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4" name="Picture 3" descr="A screenshot of a video chat&#10;&#10;Description automatically generated">
            <a:extLst>
              <a:ext uri="{FF2B5EF4-FFF2-40B4-BE49-F238E27FC236}">
                <a16:creationId xmlns:a16="http://schemas.microsoft.com/office/drawing/2014/main" id="{5B7611C1-36F6-F0A2-72BF-FB51B6DEF55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231" y="1363556"/>
            <a:ext cx="4763729" cy="5214245"/>
          </a:xfrm>
          <a:prstGeom prst="rect">
            <a:avLst/>
          </a:prstGeom>
        </p:spPr>
      </p:pic>
      <p:pic>
        <p:nvPicPr>
          <p:cNvPr id="6" name="Picture 5" descr="A screenshot of a phone&#10;&#10;Description automatically generated">
            <a:extLst>
              <a:ext uri="{FF2B5EF4-FFF2-40B4-BE49-F238E27FC236}">
                <a16:creationId xmlns:a16="http://schemas.microsoft.com/office/drawing/2014/main" id="{4F9C8FA9-361A-C114-49A2-B6957C86172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4291" y="1386280"/>
            <a:ext cx="5996645" cy="2065443"/>
          </a:xfrm>
          <a:prstGeom prst="rect">
            <a:avLst/>
          </a:prstGeom>
        </p:spPr>
      </p:pic>
      <p:pic>
        <p:nvPicPr>
          <p:cNvPr id="8" name="Picture 7" descr="A screenshot of a phone&#10;&#10;Description automatically generated">
            <a:extLst>
              <a:ext uri="{FF2B5EF4-FFF2-40B4-BE49-F238E27FC236}">
                <a16:creationId xmlns:a16="http://schemas.microsoft.com/office/drawing/2014/main" id="{2A92348A-672D-1118-6BA1-A19C9AFF310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4291" y="4291737"/>
            <a:ext cx="5996645" cy="2065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40787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</a:schemeClr>
            </a:gs>
            <a:gs pos="3000">
              <a:schemeClr val="accent1">
                <a:lumMod val="60000"/>
                <a:lumOff val="40000"/>
              </a:schemeClr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" name="Object 15" hidden="1">
            <a:extLst>
              <a:ext uri="{FF2B5EF4-FFF2-40B4-BE49-F238E27FC236}">
                <a16:creationId xmlns:a16="http://schemas.microsoft.com/office/drawing/2014/main" id="{4CA7D529-19C9-4E13-8E77-1ACD25E70DA0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383" imgH="384" progId="TCLayout.ActiveDocument.1">
                  <p:embed/>
                </p:oleObj>
              </mc:Choice>
              <mc:Fallback>
                <p:oleObj name="think-cell Slide" r:id="rId4" imgW="383" imgH="384" progId="TCLayout.ActiveDocument.1">
                  <p:embed/>
                  <p:pic>
                    <p:nvPicPr>
                      <p:cNvPr id="16" name="Object 15" hidden="1">
                        <a:extLst>
                          <a:ext uri="{FF2B5EF4-FFF2-40B4-BE49-F238E27FC236}">
                            <a16:creationId xmlns:a16="http://schemas.microsoft.com/office/drawing/2014/main" id="{4CA7D529-19C9-4E13-8E77-1ACD25E70DA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50D8F1F4-7DC0-4F43-8FBE-895EE041A0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>
            <a:normAutofit fontScale="90000"/>
          </a:bodyPr>
          <a:lstStyle/>
          <a:p>
            <a:pPr algn="ctr"/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LaserAway</a:t>
            </a: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Text Follow- Up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37918550-7B8C-4736-9227-82D8DA6BC673}"/>
              </a:ext>
            </a:extLst>
          </p:cNvPr>
          <p:cNvSpPr/>
          <p:nvPr/>
        </p:nvSpPr>
        <p:spPr>
          <a:xfrm>
            <a:off x="2861187" y="1667053"/>
            <a:ext cx="6990735" cy="563113"/>
          </a:xfrm>
          <a:prstGeom prst="rect">
            <a:avLst/>
          </a:prstGeom>
        </p:spPr>
        <p:txBody>
          <a:bodyPr wrap="square" lIns="0" tIns="0" rIns="0" bIns="0" anchor="t" anchorCtr="0">
            <a:noAutofit/>
          </a:bodyPr>
          <a:lstStyle/>
          <a:p>
            <a:pPr>
              <a:spcBef>
                <a:spcPts val="600"/>
              </a:spcBef>
            </a:pPr>
            <a:endParaRPr lang="en-US" sz="2600" b="1" i="0" dirty="0">
              <a:solidFill>
                <a:schemeClr val="bg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5" name="Picture 4" descr="A screenshot of a phone&#10;&#10;Description automatically generated">
            <a:extLst>
              <a:ext uri="{FF2B5EF4-FFF2-40B4-BE49-F238E27FC236}">
                <a16:creationId xmlns:a16="http://schemas.microsoft.com/office/drawing/2014/main" id="{7224D954-96C4-C529-90FA-A78265AE1A8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064" y="4344148"/>
            <a:ext cx="7772400" cy="1848570"/>
          </a:xfrm>
          <a:prstGeom prst="rect">
            <a:avLst/>
          </a:prstGeom>
        </p:spPr>
      </p:pic>
      <p:pic>
        <p:nvPicPr>
          <p:cNvPr id="7" name="Picture 6" descr="A screenshot of a phone&#10;&#10;Description automatically generated">
            <a:extLst>
              <a:ext uri="{FF2B5EF4-FFF2-40B4-BE49-F238E27FC236}">
                <a16:creationId xmlns:a16="http://schemas.microsoft.com/office/drawing/2014/main" id="{3D79EA2B-1D99-0B32-2759-7DA16850EB2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137" y="1618819"/>
            <a:ext cx="5863417" cy="2023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28088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</a:schemeClr>
            </a:gs>
            <a:gs pos="3000">
              <a:schemeClr val="accent1">
                <a:lumMod val="60000"/>
                <a:lumOff val="40000"/>
              </a:schemeClr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" name="Object 15" hidden="1">
            <a:extLst>
              <a:ext uri="{FF2B5EF4-FFF2-40B4-BE49-F238E27FC236}">
                <a16:creationId xmlns:a16="http://schemas.microsoft.com/office/drawing/2014/main" id="{4CA7D529-19C9-4E13-8E77-1ACD25E70DA0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383" imgH="384" progId="TCLayout.ActiveDocument.1">
                  <p:embed/>
                </p:oleObj>
              </mc:Choice>
              <mc:Fallback>
                <p:oleObj name="think-cell Slide" r:id="rId4" imgW="383" imgH="384" progId="TCLayout.ActiveDocument.1">
                  <p:embed/>
                  <p:pic>
                    <p:nvPicPr>
                      <p:cNvPr id="16" name="Object 15" hidden="1">
                        <a:extLst>
                          <a:ext uri="{FF2B5EF4-FFF2-40B4-BE49-F238E27FC236}">
                            <a16:creationId xmlns:a16="http://schemas.microsoft.com/office/drawing/2014/main" id="{4CA7D529-19C9-4E13-8E77-1ACD25E70DA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50D8F1F4-7DC0-4F43-8FBE-895EE041A0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>
            <a:normAutofit fontScale="90000"/>
          </a:bodyPr>
          <a:lstStyle/>
          <a:p>
            <a:pPr algn="ctr"/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LaserAway</a:t>
            </a: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Text Engagement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159DED5-0A40-476C-9157-40B699796F21}"/>
              </a:ext>
            </a:extLst>
          </p:cNvPr>
          <p:cNvSpPr/>
          <p:nvPr/>
        </p:nvSpPr>
        <p:spPr>
          <a:xfrm>
            <a:off x="441064" y="1589567"/>
            <a:ext cx="7434575" cy="510914"/>
          </a:xfrm>
          <a:prstGeom prst="rect">
            <a:avLst/>
          </a:prstGeom>
        </p:spPr>
        <p:txBody>
          <a:bodyPr wrap="square" lIns="0" tIns="0" rIns="0" bIns="0" anchor="ctr">
            <a:noAutofit/>
          </a:bodyPr>
          <a:lstStyle/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b="1" i="0" dirty="0">
                <a:solidFill>
                  <a:schemeClr val="bg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Initial Text Message-received on the same day the lead was input 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E5BD1FA-B5ED-43E4-8FB9-50D4CE802385}"/>
              </a:ext>
            </a:extLst>
          </p:cNvPr>
          <p:cNvSpPr/>
          <p:nvPr/>
        </p:nvSpPr>
        <p:spPr>
          <a:xfrm>
            <a:off x="441064" y="3973217"/>
            <a:ext cx="6918381" cy="400750"/>
          </a:xfrm>
          <a:prstGeom prst="rect">
            <a:avLst/>
          </a:prstGeom>
        </p:spPr>
        <p:txBody>
          <a:bodyPr wrap="square" lIns="0" tIns="0" rIns="0" bIns="0" anchor="ctr">
            <a:noAutofit/>
          </a:bodyPr>
          <a:lstStyle/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2</a:t>
            </a:r>
            <a:r>
              <a:rPr lang="en-US" sz="1600" b="1" baseline="30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nd</a:t>
            </a:r>
            <a:r>
              <a:rPr lang="en-US" sz="1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Text </a:t>
            </a:r>
            <a:r>
              <a:rPr lang="en-US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Message-received on the same day the lead was input</a:t>
            </a:r>
            <a:endParaRPr lang="en-US" b="1" i="0" dirty="0">
              <a:solidFill>
                <a:schemeClr val="bg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37918550-7B8C-4736-9227-82D8DA6BC673}"/>
              </a:ext>
            </a:extLst>
          </p:cNvPr>
          <p:cNvSpPr/>
          <p:nvPr/>
        </p:nvSpPr>
        <p:spPr>
          <a:xfrm>
            <a:off x="2861187" y="1667053"/>
            <a:ext cx="6990735" cy="563113"/>
          </a:xfrm>
          <a:prstGeom prst="rect">
            <a:avLst/>
          </a:prstGeom>
        </p:spPr>
        <p:txBody>
          <a:bodyPr wrap="square" lIns="0" tIns="0" rIns="0" bIns="0" anchor="t" anchorCtr="0">
            <a:noAutofit/>
          </a:bodyPr>
          <a:lstStyle/>
          <a:p>
            <a:pPr>
              <a:spcBef>
                <a:spcPts val="600"/>
              </a:spcBef>
            </a:pPr>
            <a:endParaRPr lang="en-US" sz="2600" b="1" i="0" dirty="0">
              <a:solidFill>
                <a:schemeClr val="bg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5" name="Picture 4" descr="A screenshot of a phone&#10;&#10;Description automatically generated">
            <a:extLst>
              <a:ext uri="{FF2B5EF4-FFF2-40B4-BE49-F238E27FC236}">
                <a16:creationId xmlns:a16="http://schemas.microsoft.com/office/drawing/2014/main" id="{FA92C0E9-32B0-BA29-C309-8D8087EFCA6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239" y="1589567"/>
            <a:ext cx="5246001" cy="3489131"/>
          </a:xfrm>
          <a:prstGeom prst="rect">
            <a:avLst/>
          </a:prstGeom>
        </p:spPr>
      </p:pic>
      <p:pic>
        <p:nvPicPr>
          <p:cNvPr id="7" name="Picture 6" descr="A screenshot of a chat&#10;&#10;Description automatically generated">
            <a:extLst>
              <a:ext uri="{FF2B5EF4-FFF2-40B4-BE49-F238E27FC236}">
                <a16:creationId xmlns:a16="http://schemas.microsoft.com/office/drawing/2014/main" id="{F6537177-280A-5174-B550-00D8FF58C94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0263" y="1589567"/>
            <a:ext cx="6691737" cy="3489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770153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</a:schemeClr>
            </a:gs>
            <a:gs pos="3000">
              <a:schemeClr val="accent1">
                <a:lumMod val="60000"/>
                <a:lumOff val="40000"/>
              </a:schemeClr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" name="Object 15" hidden="1">
            <a:extLst>
              <a:ext uri="{FF2B5EF4-FFF2-40B4-BE49-F238E27FC236}">
                <a16:creationId xmlns:a16="http://schemas.microsoft.com/office/drawing/2014/main" id="{4CA7D529-19C9-4E13-8E77-1ACD25E70DA0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383" imgH="384" progId="TCLayout.ActiveDocument.1">
                  <p:embed/>
                </p:oleObj>
              </mc:Choice>
              <mc:Fallback>
                <p:oleObj name="think-cell Slide" r:id="rId4" imgW="383" imgH="384" progId="TCLayout.ActiveDocument.1">
                  <p:embed/>
                  <p:pic>
                    <p:nvPicPr>
                      <p:cNvPr id="16" name="Object 15" hidden="1">
                        <a:extLst>
                          <a:ext uri="{FF2B5EF4-FFF2-40B4-BE49-F238E27FC236}">
                            <a16:creationId xmlns:a16="http://schemas.microsoft.com/office/drawing/2014/main" id="{4CA7D529-19C9-4E13-8E77-1ACD25E70DA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50D8F1F4-7DC0-4F43-8FBE-895EE041A0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>
            <a:normAutofit fontScale="90000"/>
          </a:bodyPr>
          <a:lstStyle/>
          <a:p>
            <a:pPr algn="ctr"/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LaserAway</a:t>
            </a: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DIRECT CALLS MADE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5BA2B1C8-AD24-01FC-7F11-49778F85C965}"/>
              </a:ext>
            </a:extLst>
          </p:cNvPr>
          <p:cNvSpPr/>
          <p:nvPr/>
        </p:nvSpPr>
        <p:spPr>
          <a:xfrm>
            <a:off x="303904" y="1715238"/>
            <a:ext cx="3555749" cy="199103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FIRST 2 CALLS WERE MADE THE DAY THE LEAD WAS INPUT </a:t>
            </a:r>
          </a:p>
          <a:p>
            <a:pPr algn="ctr"/>
            <a:r>
              <a:rPr lang="en-US" dirty="0"/>
              <a:t> 6/29/23 </a:t>
            </a:r>
          </a:p>
          <a:p>
            <a:pPr algn="ctr"/>
            <a:r>
              <a:rPr lang="en-US" dirty="0"/>
              <a:t>Voicemails were left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AF53FA5-BBEE-B3BD-AEA3-66386434F3CB}"/>
              </a:ext>
            </a:extLst>
          </p:cNvPr>
          <p:cNvSpPr/>
          <p:nvPr/>
        </p:nvSpPr>
        <p:spPr>
          <a:xfrm>
            <a:off x="4318125" y="1715238"/>
            <a:ext cx="3555749" cy="199103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3</a:t>
            </a:r>
            <a:r>
              <a:rPr lang="en-US" baseline="30000" dirty="0"/>
              <a:t>rd</a:t>
            </a:r>
            <a:r>
              <a:rPr lang="en-US" dirty="0"/>
              <a:t> CALL MADE THE 2</a:t>
            </a:r>
            <a:r>
              <a:rPr lang="en-US" baseline="30000" dirty="0"/>
              <a:t>nd</a:t>
            </a:r>
            <a:r>
              <a:rPr lang="en-US" dirty="0"/>
              <a:t> DAY AFTER THE LEAD WAS INPUT </a:t>
            </a:r>
          </a:p>
          <a:p>
            <a:pPr algn="ctr"/>
            <a:r>
              <a:rPr lang="en-US" dirty="0"/>
              <a:t> 6/30/23 </a:t>
            </a:r>
          </a:p>
          <a:p>
            <a:pPr algn="ctr"/>
            <a:r>
              <a:rPr lang="en-US" dirty="0"/>
              <a:t>Voicemail were left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1FFB9D2B-DC72-F217-1296-DBC3777EB4D1}"/>
              </a:ext>
            </a:extLst>
          </p:cNvPr>
          <p:cNvSpPr/>
          <p:nvPr/>
        </p:nvSpPr>
        <p:spPr>
          <a:xfrm>
            <a:off x="8195188" y="1715238"/>
            <a:ext cx="3555749" cy="199103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 CALLS WERE MADE THE 3</a:t>
            </a:r>
            <a:r>
              <a:rPr lang="en-US" baseline="30000" dirty="0"/>
              <a:t>rd</a:t>
            </a:r>
            <a:r>
              <a:rPr lang="en-US" dirty="0"/>
              <a:t> DAY AFTER THE LEAD WAS INPUT </a:t>
            </a:r>
          </a:p>
          <a:p>
            <a:pPr algn="ctr"/>
            <a:r>
              <a:rPr lang="en-US" dirty="0"/>
              <a:t> 7/1/23 </a:t>
            </a:r>
          </a:p>
          <a:p>
            <a:pPr algn="ctr"/>
            <a:r>
              <a:rPr lang="en-US" dirty="0"/>
              <a:t>Voicemail were left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5B63D62-427A-B87D-2675-3AB4D2035B8D}"/>
              </a:ext>
            </a:extLst>
          </p:cNvPr>
          <p:cNvSpPr txBox="1"/>
          <p:nvPr/>
        </p:nvSpPr>
        <p:spPr>
          <a:xfrm>
            <a:off x="2112171" y="4173620"/>
            <a:ext cx="78608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4</a:t>
            </a:r>
            <a:r>
              <a:rPr lang="en-US" baseline="30000" dirty="0"/>
              <a:t>th</a:t>
            </a:r>
            <a:r>
              <a:rPr lang="en-US" dirty="0"/>
              <a:t> call was placed the 4</a:t>
            </a:r>
            <a:r>
              <a:rPr lang="en-US" baseline="30000" dirty="0"/>
              <a:t>th</a:t>
            </a:r>
            <a:r>
              <a:rPr lang="en-US" dirty="0"/>
              <a:t> day after the lead was input 7/2/23 VM left</a:t>
            </a:r>
          </a:p>
        </p:txBody>
      </p:sp>
    </p:spTree>
    <p:extLst>
      <p:ext uri="{BB962C8B-B14F-4D97-AF65-F5344CB8AC3E}">
        <p14:creationId xmlns:p14="http://schemas.microsoft.com/office/powerpoint/2010/main" val="35769360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67F106-D4A3-418F-7148-885069C79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4585" y="302079"/>
            <a:ext cx="10053763" cy="98333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RECORDED CALL- notes &amp; link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419C6A-D1A0-9C91-3A60-9774B21ED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46837"/>
            <a:ext cx="44805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97019847-F5C6-4FA6-BEBE-1B1AD729EBDF}" type="slidenum">
              <a:rPr lang="en-US" sz="11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rPr>
              <a:pPr>
                <a:spcAft>
                  <a:spcPts val="600"/>
                </a:spcAft>
              </a:pPr>
              <a:t>24</a:t>
            </a:fld>
            <a:endParaRPr lang="en-US" sz="1100">
              <a:solidFill>
                <a:schemeClr val="tx1">
                  <a:lumMod val="50000"/>
                  <a:lumOff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90AAA6-431E-7344-EBA1-CA009B077F4C}"/>
              </a:ext>
            </a:extLst>
          </p:cNvPr>
          <p:cNvSpPr txBox="1"/>
          <p:nvPr/>
        </p:nvSpPr>
        <p:spPr>
          <a:xfrm>
            <a:off x="227757" y="4706640"/>
            <a:ext cx="117364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hlinkClick r:id="rId3"/>
              </a:rPr>
              <a:t>https://drive.google.com/file/d/1mT6WJcj3SCefClbkaVhO3xrzAPQqE9_h/view?usp=sharing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0ED00FF-24E6-31B7-73FC-4DDBE23ECB86}"/>
              </a:ext>
            </a:extLst>
          </p:cNvPr>
          <p:cNvSpPr txBox="1"/>
          <p:nvPr/>
        </p:nvSpPr>
        <p:spPr>
          <a:xfrm>
            <a:off x="499924" y="1545792"/>
            <a:ext cx="11464312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dirty="0">
                <a:solidFill>
                  <a:schemeClr val="bg1"/>
                </a:solidFill>
              </a:rPr>
              <a:t>Personal experience shared</a:t>
            </a:r>
          </a:p>
          <a:p>
            <a:r>
              <a:rPr lang="en-US" sz="2200" dirty="0">
                <a:solidFill>
                  <a:schemeClr val="bg1"/>
                </a:solidFill>
              </a:rPr>
              <a:t>Friendly professional and  knowledgeable</a:t>
            </a:r>
          </a:p>
          <a:p>
            <a:r>
              <a:rPr lang="en-US" sz="2200" dirty="0">
                <a:solidFill>
                  <a:schemeClr val="bg1"/>
                </a:solidFill>
              </a:rPr>
              <a:t>Pricing was not discussed </a:t>
            </a:r>
          </a:p>
          <a:p>
            <a:r>
              <a:rPr lang="en-US" sz="2200" dirty="0">
                <a:solidFill>
                  <a:schemeClr val="bg1"/>
                </a:solidFill>
              </a:rPr>
              <a:t>Consultation was encouraged </a:t>
            </a:r>
          </a:p>
          <a:p>
            <a:r>
              <a:rPr lang="en-US" sz="2200" dirty="0">
                <a:solidFill>
                  <a:schemeClr val="bg1"/>
                </a:solidFill>
              </a:rPr>
              <a:t>Discounts can be discussed at consultation </a:t>
            </a:r>
          </a:p>
          <a:p>
            <a:r>
              <a:rPr lang="en-US" sz="2200" dirty="0">
                <a:solidFill>
                  <a:schemeClr val="bg1"/>
                </a:solidFill>
              </a:rPr>
              <a:t>Spoke highly of all staff</a:t>
            </a:r>
          </a:p>
          <a:p>
            <a:r>
              <a:rPr lang="en-US" sz="2200" dirty="0">
                <a:solidFill>
                  <a:schemeClr val="bg1"/>
                </a:solidFill>
              </a:rPr>
              <a:t>Built excitement around the treatment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962933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alpha val="51000"/>
              </a:schemeClr>
            </a:gs>
            <a:gs pos="100000">
              <a:srgbClr val="01394F">
                <a:alpha val="80000"/>
              </a:srgbClr>
            </a:gs>
            <a:gs pos="100000">
              <a:schemeClr val="accent5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" name="Object 15" hidden="1">
            <a:extLst>
              <a:ext uri="{FF2B5EF4-FFF2-40B4-BE49-F238E27FC236}">
                <a16:creationId xmlns:a16="http://schemas.microsoft.com/office/drawing/2014/main" id="{4CA7D529-19C9-4E13-8E77-1ACD25E70DA0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383" imgH="384" progId="TCLayout.ActiveDocument.1">
                  <p:embed/>
                </p:oleObj>
              </mc:Choice>
              <mc:Fallback>
                <p:oleObj name="think-cell Slide" r:id="rId4" imgW="383" imgH="384" progId="TCLayout.ActiveDocument.1">
                  <p:embed/>
                  <p:pic>
                    <p:nvPicPr>
                      <p:cNvPr id="16" name="Object 15" hidden="1">
                        <a:extLst>
                          <a:ext uri="{FF2B5EF4-FFF2-40B4-BE49-F238E27FC236}">
                            <a16:creationId xmlns:a16="http://schemas.microsoft.com/office/drawing/2014/main" id="{4CA7D529-19C9-4E13-8E77-1ACD25E70DA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50D8F1F4-7DC0-4F43-8FBE-895EE041A0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81152" y="116227"/>
            <a:ext cx="12754303" cy="882762"/>
          </a:xfrm>
        </p:spPr>
        <p:txBody>
          <a:bodyPr vert="horz">
            <a:normAutofit fontScale="90000"/>
          </a:bodyPr>
          <a:lstStyle/>
          <a:p>
            <a:pPr algn="ctr"/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Ideal Image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hlinkClick r:id="rId6"/>
              </a:rPr>
              <a:t>https://www.idealimage.com/services/laser-hair-removal</a:t>
            </a: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159DED5-0A40-476C-9157-40B699796F21}"/>
              </a:ext>
            </a:extLst>
          </p:cNvPr>
          <p:cNvSpPr/>
          <p:nvPr/>
        </p:nvSpPr>
        <p:spPr>
          <a:xfrm>
            <a:off x="177668" y="3073613"/>
            <a:ext cx="2360579" cy="400750"/>
          </a:xfrm>
          <a:prstGeom prst="rect">
            <a:avLst/>
          </a:prstGeom>
        </p:spPr>
        <p:txBody>
          <a:bodyPr wrap="square" lIns="0" tIns="0" rIns="0" bIns="0" anchor="ctr">
            <a:noAutofit/>
          </a:bodyPr>
          <a:lstStyle/>
          <a:p>
            <a:pPr>
              <a:spcBef>
                <a:spcPts val="600"/>
              </a:spcBef>
            </a:pPr>
            <a:r>
              <a:rPr lang="en-US" sz="1600" b="1" i="0" dirty="0">
                <a:solidFill>
                  <a:schemeClr val="bg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Issues with website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E5BD1FA-B5ED-43E4-8FB9-50D4CE802385}"/>
              </a:ext>
            </a:extLst>
          </p:cNvPr>
          <p:cNvSpPr/>
          <p:nvPr/>
        </p:nvSpPr>
        <p:spPr>
          <a:xfrm>
            <a:off x="177669" y="3857527"/>
            <a:ext cx="1959236" cy="400750"/>
          </a:xfrm>
          <a:prstGeom prst="rect">
            <a:avLst/>
          </a:prstGeom>
        </p:spPr>
        <p:txBody>
          <a:bodyPr wrap="square" lIns="0" tIns="0" rIns="0" bIns="0" anchor="ctr">
            <a:noAutofit/>
          </a:bodyPr>
          <a:lstStyle/>
          <a:p>
            <a:pPr>
              <a:spcBef>
                <a:spcPts val="600"/>
              </a:spcBef>
            </a:pPr>
            <a:r>
              <a:rPr lang="en-US" sz="1600" b="1" i="0" dirty="0">
                <a:solidFill>
                  <a:schemeClr val="bg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Coupon on page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E45379AF-4059-49E1-B59A-4A5672FD45FE}"/>
              </a:ext>
            </a:extLst>
          </p:cNvPr>
          <p:cNvSpPr/>
          <p:nvPr/>
        </p:nvSpPr>
        <p:spPr>
          <a:xfrm>
            <a:off x="177669" y="4667946"/>
            <a:ext cx="1959236" cy="400750"/>
          </a:xfrm>
          <a:prstGeom prst="rect">
            <a:avLst/>
          </a:prstGeom>
        </p:spPr>
        <p:txBody>
          <a:bodyPr wrap="square" lIns="0" tIns="0" rIns="0" bIns="0" anchor="ctr">
            <a:noAutofit/>
          </a:bodyPr>
          <a:lstStyle/>
          <a:p>
            <a:pPr>
              <a:spcBef>
                <a:spcPts val="600"/>
              </a:spcBef>
            </a:pPr>
            <a:r>
              <a:rPr lang="en-US" sz="1600" b="1" i="0" dirty="0">
                <a:solidFill>
                  <a:schemeClr val="bg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Gravity form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37918550-7B8C-4736-9227-82D8DA6BC673}"/>
              </a:ext>
            </a:extLst>
          </p:cNvPr>
          <p:cNvSpPr/>
          <p:nvPr/>
        </p:nvSpPr>
        <p:spPr>
          <a:xfrm>
            <a:off x="177669" y="1843089"/>
            <a:ext cx="8700859" cy="999132"/>
          </a:xfrm>
          <a:prstGeom prst="rect">
            <a:avLst/>
          </a:prstGeom>
        </p:spPr>
        <p:txBody>
          <a:bodyPr wrap="square" lIns="0" tIns="0" rIns="0" bIns="0" anchor="t" anchorCtr="0">
            <a:noAutofit/>
          </a:bodyPr>
          <a:lstStyle/>
          <a:p>
            <a:pPr>
              <a:spcBef>
                <a:spcPts val="600"/>
              </a:spcBef>
            </a:pPr>
            <a:r>
              <a:rPr lang="en-US" sz="2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Date lead input: June 29</a:t>
            </a:r>
          </a:p>
          <a:p>
            <a:pPr>
              <a:spcBef>
                <a:spcPts val="600"/>
              </a:spcBef>
            </a:pPr>
            <a:r>
              <a:rPr lang="en-US" sz="2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Treatment inquired about: Laser Hair Removal</a:t>
            </a:r>
            <a:endParaRPr lang="en-US" sz="2600" b="1" i="0" dirty="0">
              <a:solidFill>
                <a:schemeClr val="bg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4" name="Picture 3" descr="A screenshot of a phone&#10;&#10;Description automatically generated">
            <a:extLst>
              <a:ext uri="{FF2B5EF4-FFF2-40B4-BE49-F238E27FC236}">
                <a16:creationId xmlns:a16="http://schemas.microsoft.com/office/drawing/2014/main" id="{64032540-2519-E62F-C7AA-ABDCFAC9DCE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0231" y="1247887"/>
            <a:ext cx="3594100" cy="547681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6413413-D70D-207C-7773-66FBAAE2C0F0}"/>
              </a:ext>
            </a:extLst>
          </p:cNvPr>
          <p:cNvSpPr txBox="1"/>
          <p:nvPr/>
        </p:nvSpPr>
        <p:spPr>
          <a:xfrm>
            <a:off x="3140732" y="3091119"/>
            <a:ext cx="277473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NO</a:t>
            </a:r>
            <a:br>
              <a:rPr lang="en-US" b="1" dirty="0"/>
            </a:br>
            <a:endParaRPr lang="en-US" b="1" dirty="0"/>
          </a:p>
          <a:p>
            <a:br>
              <a:rPr lang="en-US" b="1" dirty="0"/>
            </a:br>
            <a:r>
              <a:rPr lang="en-US" b="1" dirty="0"/>
              <a:t>YES (UP TO 80% OFF)</a:t>
            </a:r>
          </a:p>
          <a:p>
            <a:endParaRPr lang="en-US" b="1" dirty="0"/>
          </a:p>
          <a:p>
            <a:endParaRPr lang="en-US" b="1" dirty="0"/>
          </a:p>
          <a:p>
            <a:r>
              <a:rPr lang="en-US" b="1" dirty="0"/>
              <a:t>NO</a:t>
            </a:r>
          </a:p>
        </p:txBody>
      </p:sp>
    </p:spTree>
    <p:extLst>
      <p:ext uri="{BB962C8B-B14F-4D97-AF65-F5344CB8AC3E}">
        <p14:creationId xmlns:p14="http://schemas.microsoft.com/office/powerpoint/2010/main" val="32618815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89A936-969E-D665-F3D5-DA3CF78A45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063" y="157224"/>
            <a:ext cx="11309873" cy="814745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Ideal Image </a:t>
            </a:r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1A1BE1-E1D8-B930-E408-6833002199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19847-F5C6-4FA6-BEBE-1B1AD729EBDF}" type="slidenum">
              <a:rPr lang="en-US" smtClean="0"/>
              <a:t>26</a:t>
            </a:fld>
            <a:endParaRPr lang="en-US"/>
          </a:p>
        </p:txBody>
      </p:sp>
      <p:pic>
        <p:nvPicPr>
          <p:cNvPr id="6" name="Screen Recording 2023-07-07 at 11.16.56 AM">
            <a:hlinkClick r:id="" action="ppaction://media"/>
            <a:extLst>
              <a:ext uri="{FF2B5EF4-FFF2-40B4-BE49-F238E27FC236}">
                <a16:creationId xmlns:a16="http://schemas.microsoft.com/office/drawing/2014/main" id="{5F99385A-E0B8-6EF7-68B2-7F7010067AEF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8200" y="811161"/>
            <a:ext cx="10924448" cy="5778973"/>
          </a:xfrm>
        </p:spPr>
      </p:pic>
    </p:spTree>
    <p:extLst>
      <p:ext uri="{BB962C8B-B14F-4D97-AF65-F5344CB8AC3E}">
        <p14:creationId xmlns:p14="http://schemas.microsoft.com/office/powerpoint/2010/main" val="3697012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21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screenshot of a web page&#10;&#10;Description automatically generated">
            <a:extLst>
              <a:ext uri="{FF2B5EF4-FFF2-40B4-BE49-F238E27FC236}">
                <a16:creationId xmlns:a16="http://schemas.microsoft.com/office/drawing/2014/main" id="{6433CA44-5073-FA8F-7FDE-9463ED5031E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2022" y="457200"/>
            <a:ext cx="9547955" cy="594360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B02EFD-EAF2-19F6-87FF-C5D935786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97019847-F5C6-4FA6-BEBE-1B1AD729EBDF}" type="slidenum">
              <a:rPr lang="en-US" sz="1100">
                <a:solidFill>
                  <a:srgbClr val="FFFFFF"/>
                </a:solidFill>
                <a:latin typeface="+mn-lt"/>
                <a:cs typeface="+mn-cs"/>
              </a:rPr>
              <a:pPr>
                <a:spcAft>
                  <a:spcPts val="600"/>
                </a:spcAft>
              </a:pPr>
              <a:t>27</a:t>
            </a:fld>
            <a:endParaRPr lang="en-US" sz="1100">
              <a:solidFill>
                <a:srgbClr val="FFFFFF"/>
              </a:solidFill>
              <a:latin typeface="+mn-lt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7544183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</a:schemeClr>
            </a:gs>
            <a:gs pos="3000">
              <a:schemeClr val="accent1">
                <a:lumMod val="60000"/>
                <a:lumOff val="40000"/>
              </a:schemeClr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" name="Object 15" hidden="1">
            <a:extLst>
              <a:ext uri="{FF2B5EF4-FFF2-40B4-BE49-F238E27FC236}">
                <a16:creationId xmlns:a16="http://schemas.microsoft.com/office/drawing/2014/main" id="{4CA7D529-19C9-4E13-8E77-1ACD25E70DA0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383" imgH="384" progId="TCLayout.ActiveDocument.1">
                  <p:embed/>
                </p:oleObj>
              </mc:Choice>
              <mc:Fallback>
                <p:oleObj name="think-cell Slide" r:id="rId4" imgW="383" imgH="384" progId="TCLayout.ActiveDocument.1">
                  <p:embed/>
                  <p:pic>
                    <p:nvPicPr>
                      <p:cNvPr id="16" name="Object 15" hidden="1">
                        <a:extLst>
                          <a:ext uri="{FF2B5EF4-FFF2-40B4-BE49-F238E27FC236}">
                            <a16:creationId xmlns:a16="http://schemas.microsoft.com/office/drawing/2014/main" id="{4CA7D529-19C9-4E13-8E77-1ACD25E70DA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50D8F1F4-7DC0-4F43-8FBE-895EE041A0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064" y="365126"/>
            <a:ext cx="11309873" cy="77326"/>
          </a:xfrm>
        </p:spPr>
        <p:txBody>
          <a:bodyPr vert="horz">
            <a:normAutofit fontScale="90000"/>
          </a:bodyPr>
          <a:lstStyle/>
          <a:p>
            <a:pPr algn="ctr"/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Ideal Image Text Follow- Up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159DED5-0A40-476C-9157-40B699796F21}"/>
              </a:ext>
            </a:extLst>
          </p:cNvPr>
          <p:cNvSpPr/>
          <p:nvPr/>
        </p:nvSpPr>
        <p:spPr>
          <a:xfrm>
            <a:off x="441064" y="1589567"/>
            <a:ext cx="7434575" cy="510914"/>
          </a:xfrm>
          <a:prstGeom prst="rect">
            <a:avLst/>
          </a:prstGeom>
        </p:spPr>
        <p:txBody>
          <a:bodyPr wrap="square" lIns="0" tIns="0" rIns="0" bIns="0" anchor="ctr">
            <a:noAutofit/>
          </a:bodyPr>
          <a:lstStyle/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b="1" i="0" dirty="0">
                <a:solidFill>
                  <a:schemeClr val="bg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Initial Text Message-received on the same day the lead was input 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E5BD1FA-B5ED-43E4-8FB9-50D4CE802385}"/>
              </a:ext>
            </a:extLst>
          </p:cNvPr>
          <p:cNvSpPr/>
          <p:nvPr/>
        </p:nvSpPr>
        <p:spPr>
          <a:xfrm>
            <a:off x="441064" y="3973217"/>
            <a:ext cx="6918381" cy="400750"/>
          </a:xfrm>
          <a:prstGeom prst="rect">
            <a:avLst/>
          </a:prstGeom>
        </p:spPr>
        <p:txBody>
          <a:bodyPr wrap="square" lIns="0" tIns="0" rIns="0" bIns="0" anchor="ctr">
            <a:noAutofit/>
          </a:bodyPr>
          <a:lstStyle/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2</a:t>
            </a:r>
            <a:r>
              <a:rPr lang="en-US" sz="1600" b="1" baseline="30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nd</a:t>
            </a:r>
            <a:r>
              <a:rPr lang="en-US" sz="1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Text </a:t>
            </a:r>
            <a:r>
              <a:rPr lang="en-US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Message-received on the same day the lead was input</a:t>
            </a:r>
            <a:endParaRPr lang="en-US" b="1" i="0" dirty="0">
              <a:solidFill>
                <a:schemeClr val="bg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37918550-7B8C-4736-9227-82D8DA6BC673}"/>
              </a:ext>
            </a:extLst>
          </p:cNvPr>
          <p:cNvSpPr/>
          <p:nvPr/>
        </p:nvSpPr>
        <p:spPr>
          <a:xfrm>
            <a:off x="2861187" y="1667053"/>
            <a:ext cx="6990735" cy="563113"/>
          </a:xfrm>
          <a:prstGeom prst="rect">
            <a:avLst/>
          </a:prstGeom>
        </p:spPr>
        <p:txBody>
          <a:bodyPr wrap="square" lIns="0" tIns="0" rIns="0" bIns="0" anchor="t" anchorCtr="0">
            <a:noAutofit/>
          </a:bodyPr>
          <a:lstStyle/>
          <a:p>
            <a:pPr>
              <a:spcBef>
                <a:spcPts val="600"/>
              </a:spcBef>
            </a:pPr>
            <a:endParaRPr lang="en-US" sz="2600" b="1" i="0" dirty="0">
              <a:solidFill>
                <a:schemeClr val="bg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9" name="Picture 8" descr="A screenshot of a chat&#10;&#10;Description automatically generated">
            <a:extLst>
              <a:ext uri="{FF2B5EF4-FFF2-40B4-BE49-F238E27FC236}">
                <a16:creationId xmlns:a16="http://schemas.microsoft.com/office/drawing/2014/main" id="{F8D96579-5531-2C54-496D-23C3BDC3BBF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665" y="873740"/>
            <a:ext cx="10854811" cy="5704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535304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</a:schemeClr>
            </a:gs>
            <a:gs pos="3000">
              <a:schemeClr val="accent1">
                <a:lumMod val="60000"/>
                <a:lumOff val="40000"/>
              </a:schemeClr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" name="Object 15" hidden="1">
            <a:extLst>
              <a:ext uri="{FF2B5EF4-FFF2-40B4-BE49-F238E27FC236}">
                <a16:creationId xmlns:a16="http://schemas.microsoft.com/office/drawing/2014/main" id="{4CA7D529-19C9-4E13-8E77-1ACD25E70DA0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383" imgH="384" progId="TCLayout.ActiveDocument.1">
                  <p:embed/>
                </p:oleObj>
              </mc:Choice>
              <mc:Fallback>
                <p:oleObj name="think-cell Slide" r:id="rId4" imgW="383" imgH="384" progId="TCLayout.ActiveDocument.1">
                  <p:embed/>
                  <p:pic>
                    <p:nvPicPr>
                      <p:cNvPr id="16" name="Object 15" hidden="1">
                        <a:extLst>
                          <a:ext uri="{FF2B5EF4-FFF2-40B4-BE49-F238E27FC236}">
                            <a16:creationId xmlns:a16="http://schemas.microsoft.com/office/drawing/2014/main" id="{4CA7D529-19C9-4E13-8E77-1ACD25E70DA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50D8F1F4-7DC0-4F43-8FBE-895EE041A0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064" y="365126"/>
            <a:ext cx="11309873" cy="510914"/>
          </a:xfrm>
        </p:spPr>
        <p:txBody>
          <a:bodyPr vert="horz">
            <a:normAutofit fontScale="90000"/>
          </a:bodyPr>
          <a:lstStyle/>
          <a:p>
            <a:pPr algn="ctr"/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Ideal Image Text Engagement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159DED5-0A40-476C-9157-40B699796F21}"/>
              </a:ext>
            </a:extLst>
          </p:cNvPr>
          <p:cNvSpPr/>
          <p:nvPr/>
        </p:nvSpPr>
        <p:spPr>
          <a:xfrm>
            <a:off x="441064" y="1589567"/>
            <a:ext cx="7434575" cy="510914"/>
          </a:xfrm>
          <a:prstGeom prst="rect">
            <a:avLst/>
          </a:prstGeom>
        </p:spPr>
        <p:txBody>
          <a:bodyPr wrap="square" lIns="0" tIns="0" rIns="0" bIns="0" anchor="ctr">
            <a:noAutofit/>
          </a:bodyPr>
          <a:lstStyle/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b="1" i="0" dirty="0">
                <a:solidFill>
                  <a:schemeClr val="bg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Initial Text Message-received on the same day the lead was input 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E5BD1FA-B5ED-43E4-8FB9-50D4CE802385}"/>
              </a:ext>
            </a:extLst>
          </p:cNvPr>
          <p:cNvSpPr/>
          <p:nvPr/>
        </p:nvSpPr>
        <p:spPr>
          <a:xfrm>
            <a:off x="441064" y="3973217"/>
            <a:ext cx="6918381" cy="400750"/>
          </a:xfrm>
          <a:prstGeom prst="rect">
            <a:avLst/>
          </a:prstGeom>
        </p:spPr>
        <p:txBody>
          <a:bodyPr wrap="square" lIns="0" tIns="0" rIns="0" bIns="0" anchor="ctr">
            <a:noAutofit/>
          </a:bodyPr>
          <a:lstStyle/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2</a:t>
            </a:r>
            <a:r>
              <a:rPr lang="en-US" sz="1600" b="1" baseline="30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nd</a:t>
            </a:r>
            <a:r>
              <a:rPr lang="en-US" sz="1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Text </a:t>
            </a:r>
            <a:r>
              <a:rPr lang="en-US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Message-received on the same day the lead was input</a:t>
            </a:r>
            <a:endParaRPr lang="en-US" b="1" i="0" dirty="0">
              <a:solidFill>
                <a:schemeClr val="bg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37918550-7B8C-4736-9227-82D8DA6BC673}"/>
              </a:ext>
            </a:extLst>
          </p:cNvPr>
          <p:cNvSpPr/>
          <p:nvPr/>
        </p:nvSpPr>
        <p:spPr>
          <a:xfrm>
            <a:off x="2861187" y="1667053"/>
            <a:ext cx="6990735" cy="563113"/>
          </a:xfrm>
          <a:prstGeom prst="rect">
            <a:avLst/>
          </a:prstGeom>
        </p:spPr>
        <p:txBody>
          <a:bodyPr wrap="square" lIns="0" tIns="0" rIns="0" bIns="0" anchor="t" anchorCtr="0">
            <a:noAutofit/>
          </a:bodyPr>
          <a:lstStyle/>
          <a:p>
            <a:pPr>
              <a:spcBef>
                <a:spcPts val="600"/>
              </a:spcBef>
            </a:pPr>
            <a:endParaRPr lang="en-US" sz="2600" b="1" i="0" dirty="0">
              <a:solidFill>
                <a:schemeClr val="bg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5" name="Picture 4" descr="A screenshot of a chat&#10;&#10;Description automatically generated">
            <a:extLst>
              <a:ext uri="{FF2B5EF4-FFF2-40B4-BE49-F238E27FC236}">
                <a16:creationId xmlns:a16="http://schemas.microsoft.com/office/drawing/2014/main" id="{8D6B0E83-7AE6-4AD7-28B3-F30DF7B0D35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239" y="1312605"/>
            <a:ext cx="5648632" cy="5058697"/>
          </a:xfrm>
          <a:prstGeom prst="rect">
            <a:avLst/>
          </a:prstGeom>
        </p:spPr>
      </p:pic>
      <p:pic>
        <p:nvPicPr>
          <p:cNvPr id="8" name="Picture 7" descr="A screenshot of a chat&#10;&#10;Description automatically generated">
            <a:extLst>
              <a:ext uri="{FF2B5EF4-FFF2-40B4-BE49-F238E27FC236}">
                <a16:creationId xmlns:a16="http://schemas.microsoft.com/office/drawing/2014/main" id="{849EE5B7-F7FA-4668-E953-9B118C502C4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6150" y="1193265"/>
            <a:ext cx="6052611" cy="5178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620640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</a:schemeClr>
            </a:gs>
            <a:gs pos="3000">
              <a:schemeClr val="accent1">
                <a:lumMod val="60000"/>
                <a:lumOff val="40000"/>
              </a:schemeClr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" name="Object 15" hidden="1">
            <a:extLst>
              <a:ext uri="{FF2B5EF4-FFF2-40B4-BE49-F238E27FC236}">
                <a16:creationId xmlns:a16="http://schemas.microsoft.com/office/drawing/2014/main" id="{4CA7D529-19C9-4E13-8E77-1ACD25E70DA0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383" imgH="384" progId="TCLayout.ActiveDocument.1">
                  <p:embed/>
                </p:oleObj>
              </mc:Choice>
              <mc:Fallback>
                <p:oleObj name="think-cell Slide" r:id="rId4" imgW="383" imgH="384" progId="TCLayout.ActiveDocument.1">
                  <p:embed/>
                  <p:pic>
                    <p:nvPicPr>
                      <p:cNvPr id="16" name="Object 15" hidden="1">
                        <a:extLst>
                          <a:ext uri="{FF2B5EF4-FFF2-40B4-BE49-F238E27FC236}">
                            <a16:creationId xmlns:a16="http://schemas.microsoft.com/office/drawing/2014/main" id="{4CA7D529-19C9-4E13-8E77-1ACD25E70DA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50D8F1F4-7DC0-4F43-8FBE-895EE041A0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064" y="365126"/>
            <a:ext cx="11309873" cy="699658"/>
          </a:xfrm>
        </p:spPr>
        <p:txBody>
          <a:bodyPr vert="horz">
            <a:normAutofit fontScale="90000"/>
          </a:bodyPr>
          <a:lstStyle/>
          <a:p>
            <a:pPr algn="ctr"/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Ideal Image DIRECT CALLS MADE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5BA2B1C8-AD24-01FC-7F11-49778F85C965}"/>
              </a:ext>
            </a:extLst>
          </p:cNvPr>
          <p:cNvSpPr/>
          <p:nvPr/>
        </p:nvSpPr>
        <p:spPr>
          <a:xfrm>
            <a:off x="441063" y="1437968"/>
            <a:ext cx="3555749" cy="199103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FIRST 2 CALLS WERE MADE THE DAY THE LEAD WAS INPUT </a:t>
            </a:r>
          </a:p>
          <a:p>
            <a:pPr algn="ctr"/>
            <a:r>
              <a:rPr lang="en-US" dirty="0"/>
              <a:t> 6/29/23 </a:t>
            </a:r>
          </a:p>
          <a:p>
            <a:pPr algn="ctr"/>
            <a:r>
              <a:rPr lang="en-US" dirty="0"/>
              <a:t>Voicemails were left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AF53FA5-BBEE-B3BD-AEA3-66386434F3CB}"/>
              </a:ext>
            </a:extLst>
          </p:cNvPr>
          <p:cNvSpPr/>
          <p:nvPr/>
        </p:nvSpPr>
        <p:spPr>
          <a:xfrm>
            <a:off x="4318125" y="1437968"/>
            <a:ext cx="3555749" cy="199103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3</a:t>
            </a:r>
            <a:r>
              <a:rPr lang="en-US" baseline="30000" dirty="0"/>
              <a:t>rd</a:t>
            </a:r>
            <a:r>
              <a:rPr lang="en-US" dirty="0"/>
              <a:t> CALL MADE THE 3 DAYS AFTER THE LEAD WAS INPUT </a:t>
            </a:r>
          </a:p>
          <a:p>
            <a:pPr algn="ctr"/>
            <a:r>
              <a:rPr lang="en-US" dirty="0"/>
              <a:t> 7/2/23 </a:t>
            </a:r>
          </a:p>
          <a:p>
            <a:pPr algn="ctr"/>
            <a:r>
              <a:rPr lang="en-US" dirty="0"/>
              <a:t>Voicemail was left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1FFB9D2B-DC72-F217-1296-DBC3777EB4D1}"/>
              </a:ext>
            </a:extLst>
          </p:cNvPr>
          <p:cNvSpPr/>
          <p:nvPr/>
        </p:nvSpPr>
        <p:spPr>
          <a:xfrm>
            <a:off x="8195187" y="1437968"/>
            <a:ext cx="3555749" cy="199103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4th CALL MADE 4 DAYs AFTER THE LEAD WAS INPUT </a:t>
            </a:r>
          </a:p>
          <a:p>
            <a:pPr algn="ctr"/>
            <a:r>
              <a:rPr lang="en-US" dirty="0"/>
              <a:t> 7/3/23 </a:t>
            </a:r>
          </a:p>
          <a:p>
            <a:pPr algn="ctr"/>
            <a:r>
              <a:rPr lang="en-US" dirty="0"/>
              <a:t>Voicemail was left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5B63D62-427A-B87D-2675-3AB4D2035B8D}"/>
              </a:ext>
            </a:extLst>
          </p:cNvPr>
          <p:cNvSpPr txBox="1"/>
          <p:nvPr/>
        </p:nvSpPr>
        <p:spPr>
          <a:xfrm>
            <a:off x="2569458" y="4127582"/>
            <a:ext cx="78608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aseline="30000" dirty="0"/>
              <a:t>5th</a:t>
            </a:r>
            <a:r>
              <a:rPr lang="en-US" dirty="0"/>
              <a:t> call was placed 6 days after the lead was input 7/5/23 VM left</a:t>
            </a:r>
          </a:p>
        </p:txBody>
      </p:sp>
    </p:spTree>
    <p:extLst>
      <p:ext uri="{BB962C8B-B14F-4D97-AF65-F5344CB8AC3E}">
        <p14:creationId xmlns:p14="http://schemas.microsoft.com/office/powerpoint/2010/main" val="163362301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67F106-D4A3-418F-7148-885069C79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RECORDED CALL- notes &amp; link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6237C8-EE98-2C7A-B6D9-2B09C205D9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422" y="1328207"/>
            <a:ext cx="9724031" cy="3683358"/>
          </a:xfrm>
        </p:spPr>
        <p:txBody>
          <a:bodyPr anchor="ctr">
            <a:normAutofit/>
          </a:bodyPr>
          <a:lstStyle/>
          <a:p>
            <a:endParaRPr lang="en-US" sz="2000" dirty="0">
              <a:hlinkClick r:id="rId3"/>
            </a:endParaRPr>
          </a:p>
          <a:p>
            <a:r>
              <a:rPr lang="en-US" sz="2000" dirty="0">
                <a:hlinkClick r:id="rId3"/>
              </a:rPr>
              <a:t>https://drive.google.com/file/d/15pTRl4dGErW1xCNAuzoJiQ-FUhLvLWDL/view?usp=sharing</a:t>
            </a:r>
            <a:r>
              <a:rPr lang="en-US" sz="2000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419C6A-D1A0-9C91-3A60-9774B21ED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431"/>
            <a:ext cx="445913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97019847-F5C6-4FA6-BEBE-1B1AD729EBDF}" type="slidenum">
              <a:rPr 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31</a:t>
            </a:fld>
            <a:endParaRPr 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AF00E8-4005-8770-202D-2CF2AF94FF87}"/>
              </a:ext>
            </a:extLst>
          </p:cNvPr>
          <p:cNvSpPr txBox="1"/>
          <p:nvPr/>
        </p:nvSpPr>
        <p:spPr>
          <a:xfrm>
            <a:off x="409008" y="2579062"/>
            <a:ext cx="72972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First Recorded Call: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5221FCD-E30F-D579-963D-404B84B5642E}"/>
              </a:ext>
            </a:extLst>
          </p:cNvPr>
          <p:cNvSpPr txBox="1"/>
          <p:nvPr/>
        </p:nvSpPr>
        <p:spPr>
          <a:xfrm>
            <a:off x="487422" y="4130566"/>
            <a:ext cx="1028042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Salesperson took all of the callers information_ asked a few questions_ and said that a specialist would be calling me via zoom to go over pricing options and answer any questions. Call was scheduled for 3:20-3:30pm same day</a:t>
            </a:r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0EFFCA4-0B58-8A6B-36B2-BA4A0516FF34}"/>
              </a:ext>
            </a:extLst>
          </p:cNvPr>
          <p:cNvSpPr txBox="1"/>
          <p:nvPr/>
        </p:nvSpPr>
        <p:spPr>
          <a:xfrm>
            <a:off x="487422" y="5580993"/>
            <a:ext cx="83097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NO zoom call was ever received!! </a:t>
            </a:r>
          </a:p>
        </p:txBody>
      </p:sp>
    </p:spTree>
    <p:extLst>
      <p:ext uri="{BB962C8B-B14F-4D97-AF65-F5344CB8AC3E}">
        <p14:creationId xmlns:p14="http://schemas.microsoft.com/office/powerpoint/2010/main" val="191983979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</a:schemeClr>
            </a:gs>
            <a:gs pos="3000">
              <a:schemeClr val="accent1">
                <a:lumMod val="60000"/>
                <a:lumOff val="40000"/>
              </a:schemeClr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" name="Object 15" hidden="1">
            <a:extLst>
              <a:ext uri="{FF2B5EF4-FFF2-40B4-BE49-F238E27FC236}">
                <a16:creationId xmlns:a16="http://schemas.microsoft.com/office/drawing/2014/main" id="{4CA7D529-19C9-4E13-8E77-1ACD25E70DA0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383" imgH="384" progId="TCLayout.ActiveDocument.1">
                  <p:embed/>
                </p:oleObj>
              </mc:Choice>
              <mc:Fallback>
                <p:oleObj name="think-cell Slide" r:id="rId4" imgW="383" imgH="384" progId="TCLayout.ActiveDocument.1">
                  <p:embed/>
                  <p:pic>
                    <p:nvPicPr>
                      <p:cNvPr id="16" name="Object 15" hidden="1">
                        <a:extLst>
                          <a:ext uri="{FF2B5EF4-FFF2-40B4-BE49-F238E27FC236}">
                            <a16:creationId xmlns:a16="http://schemas.microsoft.com/office/drawing/2014/main" id="{4CA7D529-19C9-4E13-8E77-1ACD25E70DA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50D8F1F4-7DC0-4F43-8FBE-895EE041A0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>
            <a:normAutofit fontScale="90000"/>
          </a:bodyPr>
          <a:lstStyle/>
          <a:p>
            <a:pPr algn="ctr"/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EverBody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hlinkClick r:id="rId6"/>
              </a:rPr>
              <a:t>https://everbody.com/service/morpheus8/</a:t>
            </a: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159DED5-0A40-476C-9157-40B699796F21}"/>
              </a:ext>
            </a:extLst>
          </p:cNvPr>
          <p:cNvSpPr/>
          <p:nvPr/>
        </p:nvSpPr>
        <p:spPr>
          <a:xfrm>
            <a:off x="177669" y="3039395"/>
            <a:ext cx="1959236" cy="400750"/>
          </a:xfrm>
          <a:prstGeom prst="rect">
            <a:avLst/>
          </a:prstGeom>
        </p:spPr>
        <p:txBody>
          <a:bodyPr wrap="square" lIns="0" tIns="0" rIns="0" bIns="0" anchor="ctr">
            <a:noAutofit/>
          </a:bodyPr>
          <a:lstStyle/>
          <a:p>
            <a:pPr>
              <a:spcBef>
                <a:spcPts val="600"/>
              </a:spcBef>
            </a:pPr>
            <a:r>
              <a:rPr lang="en-US" sz="1600" b="1" i="0" dirty="0">
                <a:solidFill>
                  <a:schemeClr val="bg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Issues with website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E5BD1FA-B5ED-43E4-8FB9-50D4CE802385}"/>
              </a:ext>
            </a:extLst>
          </p:cNvPr>
          <p:cNvSpPr/>
          <p:nvPr/>
        </p:nvSpPr>
        <p:spPr>
          <a:xfrm>
            <a:off x="177669" y="3626135"/>
            <a:ext cx="1959236" cy="400750"/>
          </a:xfrm>
          <a:prstGeom prst="rect">
            <a:avLst/>
          </a:prstGeom>
        </p:spPr>
        <p:txBody>
          <a:bodyPr wrap="square" lIns="0" tIns="0" rIns="0" bIns="0" anchor="ctr">
            <a:noAutofit/>
          </a:bodyPr>
          <a:lstStyle/>
          <a:p>
            <a:pPr>
              <a:spcBef>
                <a:spcPts val="600"/>
              </a:spcBef>
            </a:pPr>
            <a:r>
              <a:rPr lang="en-US" sz="1600" b="1" i="0" dirty="0">
                <a:solidFill>
                  <a:schemeClr val="bg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Coupon on page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E45379AF-4059-49E1-B59A-4A5672FD45FE}"/>
              </a:ext>
            </a:extLst>
          </p:cNvPr>
          <p:cNvSpPr/>
          <p:nvPr/>
        </p:nvSpPr>
        <p:spPr>
          <a:xfrm>
            <a:off x="177669" y="4164424"/>
            <a:ext cx="1959236" cy="400750"/>
          </a:xfrm>
          <a:prstGeom prst="rect">
            <a:avLst/>
          </a:prstGeom>
        </p:spPr>
        <p:txBody>
          <a:bodyPr wrap="square" lIns="0" tIns="0" rIns="0" bIns="0" anchor="ctr">
            <a:noAutofit/>
          </a:bodyPr>
          <a:lstStyle/>
          <a:p>
            <a:pPr>
              <a:spcBef>
                <a:spcPts val="600"/>
              </a:spcBef>
            </a:pPr>
            <a:r>
              <a:rPr lang="en-US" sz="1600" b="1" i="0" dirty="0">
                <a:solidFill>
                  <a:schemeClr val="bg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Gravity form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37918550-7B8C-4736-9227-82D8DA6BC673}"/>
              </a:ext>
            </a:extLst>
          </p:cNvPr>
          <p:cNvSpPr/>
          <p:nvPr/>
        </p:nvSpPr>
        <p:spPr>
          <a:xfrm>
            <a:off x="177670" y="1843089"/>
            <a:ext cx="6388360" cy="999132"/>
          </a:xfrm>
          <a:prstGeom prst="rect">
            <a:avLst/>
          </a:prstGeom>
        </p:spPr>
        <p:txBody>
          <a:bodyPr wrap="square" lIns="0" tIns="0" rIns="0" bIns="0" anchor="t" anchorCtr="0">
            <a:noAutofit/>
          </a:bodyPr>
          <a:lstStyle/>
          <a:p>
            <a:pPr>
              <a:spcBef>
                <a:spcPts val="600"/>
              </a:spcBef>
            </a:pPr>
            <a:r>
              <a:rPr lang="en-US" sz="2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Date lead input _ June 29</a:t>
            </a:r>
          </a:p>
          <a:p>
            <a:pPr>
              <a:spcBef>
                <a:spcPts val="600"/>
              </a:spcBef>
            </a:pPr>
            <a:r>
              <a:rPr lang="en-US" sz="2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Treatment inquired Morpheus8</a:t>
            </a:r>
            <a:endParaRPr lang="en-US" sz="2600" b="1" i="0" dirty="0">
              <a:solidFill>
                <a:schemeClr val="bg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4" name="Picture 3" descr="A close up of a person's skin&#10;&#10;Description automatically generated">
            <a:extLst>
              <a:ext uri="{FF2B5EF4-FFF2-40B4-BE49-F238E27FC236}">
                <a16:creationId xmlns:a16="http://schemas.microsoft.com/office/drawing/2014/main" id="{7041F84E-22FC-3C36-1D6E-44B508E3BE8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3884" y="2868962"/>
            <a:ext cx="7090447" cy="14795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136F283-3D06-3145-B7C9-3A3722341418}"/>
              </a:ext>
            </a:extLst>
          </p:cNvPr>
          <p:cNvSpPr txBox="1"/>
          <p:nvPr/>
        </p:nvSpPr>
        <p:spPr>
          <a:xfrm>
            <a:off x="2136906" y="3087846"/>
            <a:ext cx="331796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NO</a:t>
            </a:r>
          </a:p>
          <a:p>
            <a:endParaRPr lang="en-US" b="1" dirty="0"/>
          </a:p>
          <a:p>
            <a:r>
              <a:rPr lang="en-US" b="1" dirty="0"/>
              <a:t>YES (10% off first purchase)</a:t>
            </a:r>
          </a:p>
          <a:p>
            <a:endParaRPr lang="en-US" b="1" dirty="0"/>
          </a:p>
          <a:p>
            <a:r>
              <a:rPr lang="en-US" b="1" dirty="0"/>
              <a:t>NO</a:t>
            </a:r>
          </a:p>
        </p:txBody>
      </p:sp>
    </p:spTree>
    <p:extLst>
      <p:ext uri="{BB962C8B-B14F-4D97-AF65-F5344CB8AC3E}">
        <p14:creationId xmlns:p14="http://schemas.microsoft.com/office/powerpoint/2010/main" val="61759382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alpha val="51000"/>
              </a:schemeClr>
            </a:gs>
            <a:gs pos="100000">
              <a:srgbClr val="01394F">
                <a:alpha val="80000"/>
              </a:srgbClr>
            </a:gs>
            <a:gs pos="100000">
              <a:schemeClr val="accent5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" name="Object 15" hidden="1">
            <a:extLst>
              <a:ext uri="{FF2B5EF4-FFF2-40B4-BE49-F238E27FC236}">
                <a16:creationId xmlns:a16="http://schemas.microsoft.com/office/drawing/2014/main" id="{4CA7D529-19C9-4E13-8E77-1ACD25E70DA0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383" imgH="384" progId="TCLayout.ActiveDocument.1">
                  <p:embed/>
                </p:oleObj>
              </mc:Choice>
              <mc:Fallback>
                <p:oleObj name="think-cell Slide" r:id="rId4" imgW="383" imgH="384" progId="TCLayout.ActiveDocument.1">
                  <p:embed/>
                  <p:pic>
                    <p:nvPicPr>
                      <p:cNvPr id="16" name="Object 15" hidden="1">
                        <a:extLst>
                          <a:ext uri="{FF2B5EF4-FFF2-40B4-BE49-F238E27FC236}">
                            <a16:creationId xmlns:a16="http://schemas.microsoft.com/office/drawing/2014/main" id="{4CA7D529-19C9-4E13-8E77-1ACD25E70DA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50D8F1F4-7DC0-4F43-8FBE-895EE041A0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>
            <a:normAutofit fontScale="90000"/>
          </a:bodyPr>
          <a:lstStyle/>
          <a:p>
            <a:pPr algn="ctr"/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EverBody</a:t>
            </a: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Text Follow- Up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37918550-7B8C-4736-9227-82D8DA6BC673}"/>
              </a:ext>
            </a:extLst>
          </p:cNvPr>
          <p:cNvSpPr/>
          <p:nvPr/>
        </p:nvSpPr>
        <p:spPr>
          <a:xfrm>
            <a:off x="2861187" y="1667053"/>
            <a:ext cx="6990735" cy="563113"/>
          </a:xfrm>
          <a:prstGeom prst="rect">
            <a:avLst/>
          </a:prstGeom>
        </p:spPr>
        <p:txBody>
          <a:bodyPr wrap="square" lIns="0" tIns="0" rIns="0" bIns="0" anchor="t" anchorCtr="0">
            <a:noAutofit/>
          </a:bodyPr>
          <a:lstStyle/>
          <a:p>
            <a:pPr>
              <a:spcBef>
                <a:spcPts val="600"/>
              </a:spcBef>
            </a:pPr>
            <a:endParaRPr lang="en-US" sz="2600" b="1" i="0" dirty="0">
              <a:solidFill>
                <a:schemeClr val="bg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4" name="Picture 3" descr="A screenshot of a phone&#10;&#10;Description automatically generated">
            <a:extLst>
              <a:ext uri="{FF2B5EF4-FFF2-40B4-BE49-F238E27FC236}">
                <a16:creationId xmlns:a16="http://schemas.microsoft.com/office/drawing/2014/main" id="{1C24F99A-9568-0ACC-3635-3415D6123C2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568" y="1902542"/>
            <a:ext cx="10580923" cy="20706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24DF1D2-74D2-DDA1-4494-8C868DDA18E2}"/>
              </a:ext>
            </a:extLst>
          </p:cNvPr>
          <p:cNvSpPr txBox="1"/>
          <p:nvPr/>
        </p:nvSpPr>
        <p:spPr>
          <a:xfrm>
            <a:off x="2477729" y="4719484"/>
            <a:ext cx="74774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**This was the only text received</a:t>
            </a:r>
          </a:p>
        </p:txBody>
      </p:sp>
    </p:spTree>
    <p:extLst>
      <p:ext uri="{BB962C8B-B14F-4D97-AF65-F5344CB8AC3E}">
        <p14:creationId xmlns:p14="http://schemas.microsoft.com/office/powerpoint/2010/main" val="181690926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alpha val="51000"/>
              </a:schemeClr>
            </a:gs>
            <a:gs pos="100000">
              <a:srgbClr val="01394F">
                <a:alpha val="80000"/>
              </a:srgbClr>
            </a:gs>
            <a:gs pos="100000">
              <a:schemeClr val="accent5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" name="Object 15" hidden="1">
            <a:extLst>
              <a:ext uri="{FF2B5EF4-FFF2-40B4-BE49-F238E27FC236}">
                <a16:creationId xmlns:a16="http://schemas.microsoft.com/office/drawing/2014/main" id="{4CA7D529-19C9-4E13-8E77-1ACD25E70DA0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383" imgH="384" progId="TCLayout.ActiveDocument.1">
                  <p:embed/>
                </p:oleObj>
              </mc:Choice>
              <mc:Fallback>
                <p:oleObj name="think-cell Slide" r:id="rId4" imgW="383" imgH="384" progId="TCLayout.ActiveDocument.1">
                  <p:embed/>
                  <p:pic>
                    <p:nvPicPr>
                      <p:cNvPr id="16" name="Object 15" hidden="1">
                        <a:extLst>
                          <a:ext uri="{FF2B5EF4-FFF2-40B4-BE49-F238E27FC236}">
                            <a16:creationId xmlns:a16="http://schemas.microsoft.com/office/drawing/2014/main" id="{4CA7D529-19C9-4E13-8E77-1ACD25E70DA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50D8F1F4-7DC0-4F43-8FBE-895EE041A0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063" y="236567"/>
            <a:ext cx="11309873" cy="898549"/>
          </a:xfr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3000">
                <a:schemeClr val="accent1">
                  <a:lumMod val="60000"/>
                  <a:lumOff val="40000"/>
                </a:schemeClr>
              </a:gs>
            </a:gsLst>
            <a:lin ang="8100000" scaled="1"/>
          </a:gradFill>
        </p:spPr>
        <p:txBody>
          <a:bodyPr vert="horz">
            <a:normAutofit fontScale="90000"/>
          </a:bodyPr>
          <a:lstStyle/>
          <a:p>
            <a:pPr algn="ctr"/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EverBody</a:t>
            </a: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Text Engagement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</a:p>
        </p:txBody>
      </p:sp>
      <p:pic>
        <p:nvPicPr>
          <p:cNvPr id="5" name="Picture 4" descr="A screenshot of a chat&#10;&#10;Description automatically generated">
            <a:extLst>
              <a:ext uri="{FF2B5EF4-FFF2-40B4-BE49-F238E27FC236}">
                <a16:creationId xmlns:a16="http://schemas.microsoft.com/office/drawing/2014/main" id="{00C7D8ED-199E-A4CC-9B3E-ED445E7EE85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9710" y="698163"/>
            <a:ext cx="9790387" cy="522967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97FD673-99D4-34E8-E6B1-3C5267796600}"/>
              </a:ext>
            </a:extLst>
          </p:cNvPr>
          <p:cNvSpPr txBox="1"/>
          <p:nvPr/>
        </p:nvSpPr>
        <p:spPr>
          <a:xfrm>
            <a:off x="1386994" y="6101255"/>
            <a:ext cx="96331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/>
              <a:t>Commenced with text engagement on 7/6 – 8 days after lead was input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/>
              <a:t>Reply came 7 minutes later</a:t>
            </a:r>
          </a:p>
        </p:txBody>
      </p:sp>
    </p:spTree>
    <p:extLst>
      <p:ext uri="{BB962C8B-B14F-4D97-AF65-F5344CB8AC3E}">
        <p14:creationId xmlns:p14="http://schemas.microsoft.com/office/powerpoint/2010/main" val="93606220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alpha val="51000"/>
              </a:schemeClr>
            </a:gs>
            <a:gs pos="100000">
              <a:srgbClr val="01394F">
                <a:alpha val="80000"/>
              </a:srgbClr>
            </a:gs>
            <a:gs pos="100000">
              <a:schemeClr val="accent5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6F3D1070-3220-C454-07DD-45251AE5CF9B}"/>
              </a:ext>
            </a:extLst>
          </p:cNvPr>
          <p:cNvSpPr/>
          <p:nvPr/>
        </p:nvSpPr>
        <p:spPr>
          <a:xfrm>
            <a:off x="737418" y="1681316"/>
            <a:ext cx="5358581" cy="1004219"/>
          </a:xfrm>
          <a:prstGeom prst="roundRect">
            <a:avLst/>
          </a:prstGeom>
          <a:solidFill>
            <a:srgbClr val="F0424D"/>
          </a:solidFill>
          <a:ln>
            <a:solidFill>
              <a:schemeClr val="accent1">
                <a:shade val="15000"/>
                <a:alpha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6" name="Object 15" hidden="1">
            <a:extLst>
              <a:ext uri="{FF2B5EF4-FFF2-40B4-BE49-F238E27FC236}">
                <a16:creationId xmlns:a16="http://schemas.microsoft.com/office/drawing/2014/main" id="{588F1700-A14F-4D56-9734-BDE05065781B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383" imgH="384" progId="TCLayout.ActiveDocument.1">
                  <p:embed/>
                </p:oleObj>
              </mc:Choice>
              <mc:Fallback>
                <p:oleObj name="think-cell Slide" r:id="rId4" imgW="383" imgH="384" progId="TCLayout.ActiveDocument.1">
                  <p:embed/>
                  <p:pic>
                    <p:nvPicPr>
                      <p:cNvPr id="16" name="Object 15" hidden="1">
                        <a:extLst>
                          <a:ext uri="{FF2B5EF4-FFF2-40B4-BE49-F238E27FC236}">
                            <a16:creationId xmlns:a16="http://schemas.microsoft.com/office/drawing/2014/main" id="{588F1700-A14F-4D56-9734-BDE05065781B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9" name="Slide Number Placeholder 38">
            <a:extLst>
              <a:ext uri="{FF2B5EF4-FFF2-40B4-BE49-F238E27FC236}">
                <a16:creationId xmlns:a16="http://schemas.microsoft.com/office/drawing/2014/main" id="{4B5462AF-386C-48A0-9C47-2C7F2754F4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19847-F5C6-4FA6-BEBE-1B1AD729EBDF}" type="slidenum">
              <a:rPr lang="en-US" smtClean="0"/>
              <a:t>35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70BACB9-6374-D7A1-3D0D-7657A9FCEC30}"/>
              </a:ext>
            </a:extLst>
          </p:cNvPr>
          <p:cNvSpPr txBox="1"/>
          <p:nvPr/>
        </p:nvSpPr>
        <p:spPr>
          <a:xfrm>
            <a:off x="1342102" y="1623222"/>
            <a:ext cx="4542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EVERBODY</a:t>
            </a:r>
          </a:p>
        </p:txBody>
      </p:sp>
      <p:sp>
        <p:nvSpPr>
          <p:cNvPr id="27" name="Rectangle: Rounded Corners 28">
            <a:extLst>
              <a:ext uri="{FF2B5EF4-FFF2-40B4-BE49-F238E27FC236}">
                <a16:creationId xmlns:a16="http://schemas.microsoft.com/office/drawing/2014/main" id="{6E5E967D-74A8-CDD2-6F69-A2ABF31FD665}"/>
              </a:ext>
            </a:extLst>
          </p:cNvPr>
          <p:cNvSpPr/>
          <p:nvPr/>
        </p:nvSpPr>
        <p:spPr>
          <a:xfrm>
            <a:off x="7157849" y="512724"/>
            <a:ext cx="4434383" cy="572804"/>
          </a:xfrm>
          <a:prstGeom prst="roundRect">
            <a:avLst>
              <a:gd name="adj" fmla="val 50000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44000" tIns="0" rIns="144000" bIns="0" rtlCol="0" anchor="ctr"/>
          <a:lstStyle/>
          <a:p>
            <a:pPr algn="r"/>
            <a:r>
              <a:rPr lang="en-US" sz="1200" b="1" dirty="0">
                <a:latin typeface="Segoe UI" panose="020B0502040204020203" pitchFamily="34" charset="0"/>
                <a:cs typeface="Segoe UI" panose="020B0502040204020203" pitchFamily="34" charset="0"/>
              </a:rPr>
              <a:t>35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81CC99-695B-8136-5BAA-CD0F91C50CCC}"/>
              </a:ext>
            </a:extLst>
          </p:cNvPr>
          <p:cNvSpPr txBox="1"/>
          <p:nvPr/>
        </p:nvSpPr>
        <p:spPr>
          <a:xfrm>
            <a:off x="1884232" y="371466"/>
            <a:ext cx="821841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/>
              <a:t>DIRECT PHONE CALL COMPARISON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25246B2-2693-5B44-A205-BC9A4752464B}"/>
              </a:ext>
            </a:extLst>
          </p:cNvPr>
          <p:cNvSpPr txBox="1"/>
          <p:nvPr/>
        </p:nvSpPr>
        <p:spPr>
          <a:xfrm>
            <a:off x="1460090" y="3004254"/>
            <a:ext cx="41000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No calls made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AC349D99-BF5C-66D7-BBD8-D4B177690E2B}"/>
              </a:ext>
            </a:extLst>
          </p:cNvPr>
          <p:cNvSpPr/>
          <p:nvPr/>
        </p:nvSpPr>
        <p:spPr>
          <a:xfrm>
            <a:off x="6990735" y="1681316"/>
            <a:ext cx="4748981" cy="1004219"/>
          </a:xfrm>
          <a:prstGeom prst="roundRect">
            <a:avLst/>
          </a:prstGeom>
          <a:solidFill>
            <a:srgbClr val="00B0F0">
              <a:alpha val="80000"/>
            </a:srgb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0D4AF06-E72A-0E10-35BC-445119BAE885}"/>
              </a:ext>
            </a:extLst>
          </p:cNvPr>
          <p:cNvSpPr txBox="1"/>
          <p:nvPr/>
        </p:nvSpPr>
        <p:spPr>
          <a:xfrm>
            <a:off x="8519652" y="1718637"/>
            <a:ext cx="4114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SKINNEY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85F663D-3A4D-B39B-3A4C-EFD28E5AC25D}"/>
              </a:ext>
            </a:extLst>
          </p:cNvPr>
          <p:cNvSpPr txBox="1"/>
          <p:nvPr/>
        </p:nvSpPr>
        <p:spPr>
          <a:xfrm>
            <a:off x="6990735" y="3004254"/>
            <a:ext cx="410005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The </a:t>
            </a:r>
            <a:r>
              <a:rPr lang="en-US" b="1" dirty="0"/>
              <a:t>first</a:t>
            </a:r>
            <a:r>
              <a:rPr lang="en-US" dirty="0"/>
              <a:t> call was received the day the lead was input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Voicemail was left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The </a:t>
            </a:r>
            <a:r>
              <a:rPr lang="en-US" b="1" dirty="0"/>
              <a:t>second</a:t>
            </a:r>
            <a:r>
              <a:rPr lang="en-US" dirty="0"/>
              <a:t> call was received the 2</a:t>
            </a:r>
            <a:r>
              <a:rPr lang="en-US" baseline="30000" dirty="0"/>
              <a:t>nd</a:t>
            </a:r>
            <a:r>
              <a:rPr lang="en-US" dirty="0"/>
              <a:t> day after the lead was input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Voicemail was left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The </a:t>
            </a:r>
            <a:r>
              <a:rPr lang="en-US" b="1" dirty="0"/>
              <a:t>third</a:t>
            </a:r>
            <a:r>
              <a:rPr lang="en-US" dirty="0"/>
              <a:t> call was received 5 days after the lead was input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Voicemail was left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1878040-CBC6-0B02-D879-542AAC62F10B}"/>
              </a:ext>
            </a:extLst>
          </p:cNvPr>
          <p:cNvSpPr txBox="1"/>
          <p:nvPr/>
        </p:nvSpPr>
        <p:spPr>
          <a:xfrm>
            <a:off x="7379075" y="2313090"/>
            <a:ext cx="460149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i="1" dirty="0"/>
              <a:t>A direct call was placed the same day a lead was input </a:t>
            </a:r>
          </a:p>
        </p:txBody>
      </p:sp>
    </p:spTree>
    <p:extLst>
      <p:ext uri="{BB962C8B-B14F-4D97-AF65-F5344CB8AC3E}">
        <p14:creationId xmlns:p14="http://schemas.microsoft.com/office/powerpoint/2010/main" val="223426178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67F106-D4A3-418F-7148-885069C79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23" y="586855"/>
            <a:ext cx="3958327" cy="376915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RECORDED CALL</a:t>
            </a:r>
            <a:b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notes &amp; link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0924F37-E2E3-59FF-4278-5ABC1078E046}"/>
              </a:ext>
            </a:extLst>
          </p:cNvPr>
          <p:cNvSpPr txBox="1"/>
          <p:nvPr/>
        </p:nvSpPr>
        <p:spPr>
          <a:xfrm>
            <a:off x="4134811" y="649480"/>
            <a:ext cx="8017566" cy="23338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>
                <a:hlinkClick r:id="rId3"/>
              </a:rPr>
              <a:t>https://drive.google.com/file/d/1iw4-Q_3S_ASfDcW_96Z-cysAkC8DOxOp/view?usp=sharing</a:t>
            </a:r>
            <a:endParaRPr lang="en-US" sz="2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419C6A-D1A0-9C91-3A60-9774B21ED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97019847-F5C6-4FA6-BEBE-1B1AD729EBDF}" type="slidenum">
              <a:rPr lang="en-US" sz="11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rPr>
              <a:pPr>
                <a:spcAft>
                  <a:spcPts val="600"/>
                </a:spcAft>
              </a:pPr>
              <a:t>36</a:t>
            </a:fld>
            <a:endParaRPr lang="en-US" sz="1100">
              <a:solidFill>
                <a:schemeClr val="tx1">
                  <a:lumMod val="50000"/>
                  <a:lumOff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F1156F5-E593-312F-1EA9-AE9B3B33C906}"/>
              </a:ext>
            </a:extLst>
          </p:cNvPr>
          <p:cNvSpPr txBox="1"/>
          <p:nvPr/>
        </p:nvSpPr>
        <p:spPr>
          <a:xfrm>
            <a:off x="4572000" y="2317531"/>
            <a:ext cx="758037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en-US" sz="2400" dirty="0"/>
              <a:t>Did not request caller’s contact information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2400" dirty="0"/>
              <a:t>Pricing/promotions discussed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2400" dirty="0"/>
              <a:t>Expertly answered questions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2400" dirty="0"/>
              <a:t>Consultation encouraged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2400" dirty="0"/>
              <a:t>Personal experience shared</a:t>
            </a:r>
          </a:p>
        </p:txBody>
      </p:sp>
    </p:spTree>
    <p:extLst>
      <p:ext uri="{BB962C8B-B14F-4D97-AF65-F5344CB8AC3E}">
        <p14:creationId xmlns:p14="http://schemas.microsoft.com/office/powerpoint/2010/main" val="402146739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alpha val="51000"/>
              </a:schemeClr>
            </a:gs>
            <a:gs pos="100000">
              <a:srgbClr val="01394F">
                <a:alpha val="80000"/>
              </a:srgbClr>
            </a:gs>
            <a:gs pos="100000">
              <a:schemeClr val="accent5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5298F209-5475-4EE8-82B8-E06B477AE492}"/>
              </a:ext>
            </a:extLst>
          </p:cNvPr>
          <p:cNvGrpSpPr/>
          <p:nvPr/>
        </p:nvGrpSpPr>
        <p:grpSpPr>
          <a:xfrm>
            <a:off x="297602" y="4289329"/>
            <a:ext cx="11040221" cy="1601331"/>
            <a:chOff x="359028" y="2076284"/>
            <a:chExt cx="5802370" cy="1672998"/>
          </a:xfrm>
        </p:grpSpPr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51050D9D-4058-4D45-A51D-AB2BBB5F8A79}"/>
                </a:ext>
              </a:extLst>
            </p:cNvPr>
            <p:cNvCxnSpPr>
              <a:cxnSpLocks/>
            </p:cNvCxnSpPr>
            <p:nvPr/>
          </p:nvCxnSpPr>
          <p:spPr>
            <a:xfrm>
              <a:off x="359028" y="3749282"/>
              <a:ext cx="5790150" cy="0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61D2AF1F-4132-440F-9D32-9AF207CE1448}"/>
                </a:ext>
              </a:extLst>
            </p:cNvPr>
            <p:cNvCxnSpPr>
              <a:cxnSpLocks/>
            </p:cNvCxnSpPr>
            <p:nvPr/>
          </p:nvCxnSpPr>
          <p:spPr>
            <a:xfrm>
              <a:off x="371248" y="2076284"/>
              <a:ext cx="5790150" cy="0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" name="Picture 4" descr="A blue background with white text&#10;&#10;Description automatically generated">
            <a:extLst>
              <a:ext uri="{FF2B5EF4-FFF2-40B4-BE49-F238E27FC236}">
                <a16:creationId xmlns:a16="http://schemas.microsoft.com/office/drawing/2014/main" id="{1DC8B850-BE44-CD5B-95A3-41EAC658A4A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772" y="2047735"/>
            <a:ext cx="1364035" cy="813928"/>
          </a:xfrm>
          <a:prstGeom prst="rect">
            <a:avLst/>
          </a:prstGeom>
        </p:spPr>
      </p:pic>
      <p:pic>
        <p:nvPicPr>
          <p:cNvPr id="16" name="Picture 15" descr="A logo with blue letters&#10;&#10;Description automatically generated">
            <a:extLst>
              <a:ext uri="{FF2B5EF4-FFF2-40B4-BE49-F238E27FC236}">
                <a16:creationId xmlns:a16="http://schemas.microsoft.com/office/drawing/2014/main" id="{149A1233-0380-45C2-C9E7-BB1B149E8EC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114" y="3248209"/>
            <a:ext cx="1344486" cy="981987"/>
          </a:xfrm>
          <a:prstGeom prst="rect">
            <a:avLst/>
          </a:prstGeom>
        </p:spPr>
      </p:pic>
      <p:pic>
        <p:nvPicPr>
          <p:cNvPr id="23" name="Picture 22" descr="A black and white logo&#10;&#10;Description automatically generated">
            <a:extLst>
              <a:ext uri="{FF2B5EF4-FFF2-40B4-BE49-F238E27FC236}">
                <a16:creationId xmlns:a16="http://schemas.microsoft.com/office/drawing/2014/main" id="{3B5DDD1C-1893-89D3-315D-9084912A80E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346" y="4387925"/>
            <a:ext cx="1540338" cy="647700"/>
          </a:xfrm>
          <a:prstGeom prst="rect">
            <a:avLst/>
          </a:prstGeom>
        </p:spPr>
      </p:pic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0A9BF98C-33E9-C040-B26D-174427AED476}"/>
              </a:ext>
            </a:extLst>
          </p:cNvPr>
          <p:cNvCxnSpPr>
            <a:cxnSpLocks/>
          </p:cNvCxnSpPr>
          <p:nvPr/>
        </p:nvCxnSpPr>
        <p:spPr>
          <a:xfrm>
            <a:off x="397557" y="5121248"/>
            <a:ext cx="11040222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9" name="Picture 38" descr="A close-up of a logo&#10;&#10;Description automatically generated">
            <a:extLst>
              <a:ext uri="{FF2B5EF4-FFF2-40B4-BE49-F238E27FC236}">
                <a16:creationId xmlns:a16="http://schemas.microsoft.com/office/drawing/2014/main" id="{B4F359C1-5D79-7A9C-FC40-CB3C8778C99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537" y="5366807"/>
            <a:ext cx="1570169" cy="520700"/>
          </a:xfrm>
          <a:prstGeom prst="rect">
            <a:avLst/>
          </a:prstGeom>
        </p:spPr>
      </p:pic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59666523-DE11-C687-0565-CFEB2EFA0CBF}"/>
              </a:ext>
            </a:extLst>
          </p:cNvPr>
          <p:cNvCxnSpPr>
            <a:cxnSpLocks/>
          </p:cNvCxnSpPr>
          <p:nvPr/>
        </p:nvCxnSpPr>
        <p:spPr>
          <a:xfrm>
            <a:off x="486772" y="5958339"/>
            <a:ext cx="11016971" cy="150058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7" name="Picture 46" descr="A blue background with white text&#10;&#10;Description automatically generated">
            <a:extLst>
              <a:ext uri="{FF2B5EF4-FFF2-40B4-BE49-F238E27FC236}">
                <a16:creationId xmlns:a16="http://schemas.microsoft.com/office/drawing/2014/main" id="{ED25C8C0-2583-D2C3-017F-3309610F245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557" y="6079768"/>
            <a:ext cx="1466127" cy="7493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4D1C6D6-B4E5-A4CC-F787-0341F74DF88A}"/>
              </a:ext>
            </a:extLst>
          </p:cNvPr>
          <p:cNvSpPr txBox="1"/>
          <p:nvPr/>
        </p:nvSpPr>
        <p:spPr>
          <a:xfrm>
            <a:off x="2446674" y="2299675"/>
            <a:ext cx="2310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YES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F6C171D-A259-816B-D16B-19ED83180561}"/>
              </a:ext>
            </a:extLst>
          </p:cNvPr>
          <p:cNvSpPr txBox="1"/>
          <p:nvPr/>
        </p:nvSpPr>
        <p:spPr>
          <a:xfrm>
            <a:off x="2461914" y="3614544"/>
            <a:ext cx="8450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YES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AEFDB1B-014C-395C-DBC4-F1A27EDE8A90}"/>
              </a:ext>
            </a:extLst>
          </p:cNvPr>
          <p:cNvSpPr txBox="1"/>
          <p:nvPr/>
        </p:nvSpPr>
        <p:spPr>
          <a:xfrm>
            <a:off x="2446674" y="4554386"/>
            <a:ext cx="81460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YES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A0E6858-DD28-E0AD-DC78-834B86242821}"/>
              </a:ext>
            </a:extLst>
          </p:cNvPr>
          <p:cNvSpPr txBox="1"/>
          <p:nvPr/>
        </p:nvSpPr>
        <p:spPr>
          <a:xfrm>
            <a:off x="2446674" y="5391477"/>
            <a:ext cx="8450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YES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78B4519-3098-D693-AA48-483C91524342}"/>
              </a:ext>
            </a:extLst>
          </p:cNvPr>
          <p:cNvSpPr txBox="1"/>
          <p:nvPr/>
        </p:nvSpPr>
        <p:spPr>
          <a:xfrm>
            <a:off x="2446674" y="6306999"/>
            <a:ext cx="8450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YES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A53F821-A08F-40BB-BC55-2E103AD56D2B}"/>
              </a:ext>
            </a:extLst>
          </p:cNvPr>
          <p:cNvSpPr txBox="1"/>
          <p:nvPr/>
        </p:nvSpPr>
        <p:spPr>
          <a:xfrm>
            <a:off x="4069486" y="2281046"/>
            <a:ext cx="2310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5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BC75BF8-D32C-976C-C760-AC4A170CA8D8}"/>
              </a:ext>
            </a:extLst>
          </p:cNvPr>
          <p:cNvSpPr txBox="1"/>
          <p:nvPr/>
        </p:nvSpPr>
        <p:spPr>
          <a:xfrm>
            <a:off x="6263483" y="2327769"/>
            <a:ext cx="2310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YES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61D2EFE-20B6-6BD9-610D-2A350B57043D}"/>
              </a:ext>
            </a:extLst>
          </p:cNvPr>
          <p:cNvSpPr txBox="1"/>
          <p:nvPr/>
        </p:nvSpPr>
        <p:spPr>
          <a:xfrm>
            <a:off x="4069486" y="3563261"/>
            <a:ext cx="2310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25E209E-2878-D050-ADEF-D342FCA75903}"/>
              </a:ext>
            </a:extLst>
          </p:cNvPr>
          <p:cNvSpPr txBox="1"/>
          <p:nvPr/>
        </p:nvSpPr>
        <p:spPr>
          <a:xfrm>
            <a:off x="6270332" y="3593738"/>
            <a:ext cx="2310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YES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0D21DF0-4DC7-C99F-DCFE-D58389B19C7E}"/>
              </a:ext>
            </a:extLst>
          </p:cNvPr>
          <p:cNvSpPr txBox="1"/>
          <p:nvPr/>
        </p:nvSpPr>
        <p:spPr>
          <a:xfrm>
            <a:off x="4054492" y="4551877"/>
            <a:ext cx="2310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5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03A4002-F4D4-477F-6A79-98B020CFBB85}"/>
              </a:ext>
            </a:extLst>
          </p:cNvPr>
          <p:cNvSpPr txBox="1"/>
          <p:nvPr/>
        </p:nvSpPr>
        <p:spPr>
          <a:xfrm>
            <a:off x="4069485" y="5379734"/>
            <a:ext cx="2310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5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5B20491-9E31-3A7D-9B74-3FF375DC38B5}"/>
              </a:ext>
            </a:extLst>
          </p:cNvPr>
          <p:cNvSpPr txBox="1"/>
          <p:nvPr/>
        </p:nvSpPr>
        <p:spPr>
          <a:xfrm>
            <a:off x="4069484" y="6276890"/>
            <a:ext cx="2310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A9236BB-03E6-CC1E-7415-1D03B58C838A}"/>
              </a:ext>
            </a:extLst>
          </p:cNvPr>
          <p:cNvSpPr txBox="1"/>
          <p:nvPr/>
        </p:nvSpPr>
        <p:spPr>
          <a:xfrm>
            <a:off x="6365301" y="6262742"/>
            <a:ext cx="2310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YES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3ECD708-2AA9-431C-F837-C5D25D901A0D}"/>
              </a:ext>
            </a:extLst>
          </p:cNvPr>
          <p:cNvSpPr txBox="1"/>
          <p:nvPr/>
        </p:nvSpPr>
        <p:spPr>
          <a:xfrm>
            <a:off x="8715685" y="2260246"/>
            <a:ext cx="2310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                       YES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4E90F929-8114-011E-4CC6-916F6BB88DA4}"/>
              </a:ext>
            </a:extLst>
          </p:cNvPr>
          <p:cNvCxnSpPr>
            <a:cxnSpLocks/>
          </p:cNvCxnSpPr>
          <p:nvPr/>
        </p:nvCxnSpPr>
        <p:spPr>
          <a:xfrm>
            <a:off x="297601" y="3045537"/>
            <a:ext cx="11040222" cy="59323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2CC286E9-41B7-BDC3-A4F3-67490640EDA5}"/>
              </a:ext>
            </a:extLst>
          </p:cNvPr>
          <p:cNvCxnSpPr>
            <a:cxnSpLocks/>
          </p:cNvCxnSpPr>
          <p:nvPr/>
        </p:nvCxnSpPr>
        <p:spPr>
          <a:xfrm>
            <a:off x="274350" y="1840273"/>
            <a:ext cx="11040222" cy="59323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3" name="Picture 32" descr="A black and white logo&#10;&#10;Description automatically generated">
            <a:extLst>
              <a:ext uri="{FF2B5EF4-FFF2-40B4-BE49-F238E27FC236}">
                <a16:creationId xmlns:a16="http://schemas.microsoft.com/office/drawing/2014/main" id="{DADEF865-EA13-B155-5718-B23EE264E27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537" y="784968"/>
            <a:ext cx="1989396" cy="685800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0B8F8C9D-A413-0934-9C06-402B00E5F928}"/>
              </a:ext>
            </a:extLst>
          </p:cNvPr>
          <p:cNvSpPr txBox="1"/>
          <p:nvPr/>
        </p:nvSpPr>
        <p:spPr>
          <a:xfrm>
            <a:off x="2334934" y="0"/>
            <a:ext cx="96195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/>
              <a:t>OFFER                TXTS RCVD              TXT ENGAGEMENT               CALLS RCVD           EMAIL RECEIVED</a:t>
            </a:r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92FF7578-3EFE-548E-8CAB-6F2D115CED71}"/>
              </a:ext>
            </a:extLst>
          </p:cNvPr>
          <p:cNvCxnSpPr>
            <a:cxnSpLocks/>
          </p:cNvCxnSpPr>
          <p:nvPr/>
        </p:nvCxnSpPr>
        <p:spPr>
          <a:xfrm>
            <a:off x="450001" y="3197937"/>
            <a:ext cx="11040222" cy="59323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Box 36">
            <a:extLst>
              <a:ext uri="{FF2B5EF4-FFF2-40B4-BE49-F238E27FC236}">
                <a16:creationId xmlns:a16="http://schemas.microsoft.com/office/drawing/2014/main" id="{FD18E36C-F1E8-CFCE-0CF4-F49C15E474A4}"/>
              </a:ext>
            </a:extLst>
          </p:cNvPr>
          <p:cNvSpPr txBox="1"/>
          <p:nvPr/>
        </p:nvSpPr>
        <p:spPr>
          <a:xfrm>
            <a:off x="2446674" y="990247"/>
            <a:ext cx="9057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ighlight>
                  <a:srgbClr val="FFFF00"/>
                </a:highlight>
              </a:rPr>
              <a:t>YES                         3                                       YES                                         3                        YES                   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E7CAC915-9855-A7EF-6798-BFD17B4A1662}"/>
              </a:ext>
            </a:extLst>
          </p:cNvPr>
          <p:cNvSpPr txBox="1"/>
          <p:nvPr/>
        </p:nvSpPr>
        <p:spPr>
          <a:xfrm>
            <a:off x="8772587" y="4584630"/>
            <a:ext cx="2310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4                      YES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E01E9297-22E6-24AD-1EFC-12F130C41798}"/>
              </a:ext>
            </a:extLst>
          </p:cNvPr>
          <p:cNvSpPr txBox="1"/>
          <p:nvPr/>
        </p:nvSpPr>
        <p:spPr>
          <a:xfrm>
            <a:off x="8772587" y="5379734"/>
            <a:ext cx="2310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5                      YES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4FD5582E-D6E0-D2D2-58D5-85BB47E2940C}"/>
              </a:ext>
            </a:extLst>
          </p:cNvPr>
          <p:cNvSpPr txBox="1"/>
          <p:nvPr/>
        </p:nvSpPr>
        <p:spPr>
          <a:xfrm>
            <a:off x="8772587" y="6216824"/>
            <a:ext cx="2310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0                      YES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3BA3A7E8-773B-BA49-DDE8-B6516D3A2EDF}"/>
              </a:ext>
            </a:extLst>
          </p:cNvPr>
          <p:cNvSpPr txBox="1"/>
          <p:nvPr/>
        </p:nvSpPr>
        <p:spPr>
          <a:xfrm>
            <a:off x="6270332" y="4590375"/>
            <a:ext cx="2310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YES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8DAED3B3-ECBF-2DEB-0199-C080EE4513DC}"/>
              </a:ext>
            </a:extLst>
          </p:cNvPr>
          <p:cNvSpPr txBox="1"/>
          <p:nvPr/>
        </p:nvSpPr>
        <p:spPr>
          <a:xfrm>
            <a:off x="6328087" y="5425652"/>
            <a:ext cx="2310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YES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82FC565-41AB-BE9C-3485-9581488047F0}"/>
              </a:ext>
            </a:extLst>
          </p:cNvPr>
          <p:cNvSpPr txBox="1"/>
          <p:nvPr/>
        </p:nvSpPr>
        <p:spPr>
          <a:xfrm>
            <a:off x="8739181" y="3577554"/>
            <a:ext cx="2310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                       YES</a:t>
            </a:r>
          </a:p>
        </p:txBody>
      </p:sp>
    </p:spTree>
    <p:extLst>
      <p:ext uri="{BB962C8B-B14F-4D97-AF65-F5344CB8AC3E}">
        <p14:creationId xmlns:p14="http://schemas.microsoft.com/office/powerpoint/2010/main" val="310170281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UNDODONOTDELETE" val="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tNfMt_9IUZmR4dAI2vtpIQ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9601</TotalTime>
  <Words>1909</Words>
  <Application>Microsoft Macintosh PowerPoint</Application>
  <PresentationFormat>Widescreen</PresentationFormat>
  <Paragraphs>311</Paragraphs>
  <Slides>37</Slides>
  <Notes>36</Notes>
  <HiddenSlides>0</HiddenSlides>
  <MMClips>3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6" baseType="lpstr">
      <vt:lpstr>Arial</vt:lpstr>
      <vt:lpstr>Calibri</vt:lpstr>
      <vt:lpstr>Calibri Light</vt:lpstr>
      <vt:lpstr>Courier New</vt:lpstr>
      <vt:lpstr>Segoe UI</vt:lpstr>
      <vt:lpstr>Wingdings</vt:lpstr>
      <vt:lpstr>Office Theme</vt:lpstr>
      <vt:lpstr>1_Office Theme</vt:lpstr>
      <vt:lpstr>think-cell Slide</vt:lpstr>
      <vt:lpstr>PowerPoint Presentation</vt:lpstr>
      <vt:lpstr>PowerPoint Presentation</vt:lpstr>
      <vt:lpstr> Sperling Dermatology https://promo.sperlingdermatology.com/emsculpt   </vt:lpstr>
      <vt:lpstr> Sperling Dermatology  Text Follow- Up  </vt:lpstr>
      <vt:lpstr> Sperling Dermatology Text Follow-Up   </vt:lpstr>
      <vt:lpstr> Sperling Dermatology Text Engagement   </vt:lpstr>
      <vt:lpstr>PowerPoint Presentation</vt:lpstr>
      <vt:lpstr>RECORDED CALL  notes &amp; links</vt:lpstr>
      <vt:lpstr> THEBODIFY https://www.thebodify.com/    </vt:lpstr>
      <vt:lpstr>PowerPoint Presentation</vt:lpstr>
      <vt:lpstr> THEBODIFY *2nd gravity form filled out  </vt:lpstr>
      <vt:lpstr> BODIFY Text Follow- Up  </vt:lpstr>
      <vt:lpstr> THEBODIFY-TEXT ENGAGEMENT  </vt:lpstr>
      <vt:lpstr>PowerPoint Presentation</vt:lpstr>
      <vt:lpstr>RECORDED CALL    notes and link</vt:lpstr>
      <vt:lpstr> LaserAway https://www.laseraway.com/services/coolsculpting/   </vt:lpstr>
      <vt:lpstr>LaserAway  </vt:lpstr>
      <vt:lpstr>PowerPoint Presentation</vt:lpstr>
      <vt:lpstr>PowerPoint Presentation</vt:lpstr>
      <vt:lpstr> LaserAway Text Follow- Up  </vt:lpstr>
      <vt:lpstr> LaserAway Text Follow- Up  </vt:lpstr>
      <vt:lpstr> LaserAway Text Engagement  </vt:lpstr>
      <vt:lpstr>  LaserAway DIRECT CALLS MADE    </vt:lpstr>
      <vt:lpstr>RECORDED CALL- notes &amp; link</vt:lpstr>
      <vt:lpstr> Ideal Image https://www.idealimage.com/services/laser-hair-removal   </vt:lpstr>
      <vt:lpstr>Ideal Image  </vt:lpstr>
      <vt:lpstr>PowerPoint Presentation</vt:lpstr>
      <vt:lpstr> Ideal Image Text Follow- Up  </vt:lpstr>
      <vt:lpstr> Ideal Image Text Engagement   </vt:lpstr>
      <vt:lpstr>  Ideal Image DIRECT CALLS MADE     </vt:lpstr>
      <vt:lpstr>RECORDED CALL- notes &amp; link</vt:lpstr>
      <vt:lpstr> EverBody https://everbody.com/service/morpheus8/   </vt:lpstr>
      <vt:lpstr> EverBody Text Follow- Up   </vt:lpstr>
      <vt:lpstr> EverBody Text Engagement   </vt:lpstr>
      <vt:lpstr>PowerPoint Presentation</vt:lpstr>
      <vt:lpstr>RECORDED CALL  notes &amp; link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it 24slides3</dc:creator>
  <cp:lastModifiedBy>Elizabeth Ruffa</cp:lastModifiedBy>
  <cp:revision>36</cp:revision>
  <dcterms:created xsi:type="dcterms:W3CDTF">2020-11-27T06:04:02Z</dcterms:created>
  <dcterms:modified xsi:type="dcterms:W3CDTF">2023-07-13T16:48:03Z</dcterms:modified>
</cp:coreProperties>
</file>